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57" r:id="rId4"/>
    <p:sldId id="278" r:id="rId5"/>
    <p:sldId id="279" r:id="rId6"/>
    <p:sldId id="270" r:id="rId7"/>
    <p:sldId id="261" r:id="rId8"/>
    <p:sldId id="262" r:id="rId9"/>
    <p:sldId id="264" r:id="rId10"/>
    <p:sldId id="265" r:id="rId11"/>
    <p:sldId id="266" r:id="rId12"/>
    <p:sldId id="271" r:id="rId13"/>
    <p:sldId id="267" r:id="rId14"/>
    <p:sldId id="273" r:id="rId15"/>
    <p:sldId id="275" r:id="rId16"/>
    <p:sldId id="274" r:id="rId17"/>
    <p:sldId id="276"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p:scale>
          <a:sx n="76" d="100"/>
          <a:sy n="76" d="100"/>
        </p:scale>
        <p:origin x="-35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71AC0-F014-41A0-96BD-3840CB888DA3}" type="datetimeFigureOut">
              <a:rPr lang="en-US" smtClean="0"/>
              <a:pPr/>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2BA14-3B0C-4207-B6CB-E86F074D714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71AC0-F014-41A0-96BD-3840CB888DA3}" type="datetimeFigureOut">
              <a:rPr lang="en-US" smtClean="0"/>
              <a:pPr/>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2BA14-3B0C-4207-B6CB-E86F074D71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71AC0-F014-41A0-96BD-3840CB888DA3}" type="datetimeFigureOut">
              <a:rPr lang="en-US" smtClean="0"/>
              <a:pPr/>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2BA14-3B0C-4207-B6CB-E86F074D71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71AC0-F014-41A0-96BD-3840CB888DA3}" type="datetimeFigureOut">
              <a:rPr lang="en-US" smtClean="0"/>
              <a:pPr/>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2BA14-3B0C-4207-B6CB-E86F074D71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71AC0-F014-41A0-96BD-3840CB888DA3}" type="datetimeFigureOut">
              <a:rPr lang="en-US" smtClean="0"/>
              <a:pPr/>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2BA14-3B0C-4207-B6CB-E86F074D714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A71AC0-F014-41A0-96BD-3840CB888DA3}" type="datetimeFigureOut">
              <a:rPr lang="en-US" smtClean="0"/>
              <a:pPr/>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32BA14-3B0C-4207-B6CB-E86F074D71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A71AC0-F014-41A0-96BD-3840CB888DA3}" type="datetimeFigureOut">
              <a:rPr lang="en-US" smtClean="0"/>
              <a:pPr/>
              <a:t>5/13/2014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32BA14-3B0C-4207-B6CB-E86F074D714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A71AC0-F014-41A0-96BD-3840CB888DA3}" type="datetimeFigureOut">
              <a:rPr lang="en-US" smtClean="0"/>
              <a:pPr/>
              <a:t>5/13/2014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32BA14-3B0C-4207-B6CB-E86F074D71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71AC0-F014-41A0-96BD-3840CB888DA3}" type="datetimeFigureOut">
              <a:rPr lang="en-US" smtClean="0"/>
              <a:pPr/>
              <a:t>5/13/2014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32BA14-3B0C-4207-B6CB-E86F074D71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71AC0-F014-41A0-96BD-3840CB888DA3}" type="datetimeFigureOut">
              <a:rPr lang="en-US" smtClean="0"/>
              <a:pPr/>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32BA14-3B0C-4207-B6CB-E86F074D714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71AC0-F014-41A0-96BD-3840CB888DA3}" type="datetimeFigureOut">
              <a:rPr lang="en-US" smtClean="0"/>
              <a:pPr/>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32BA14-3B0C-4207-B6CB-E86F074D71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AA71AC0-F014-41A0-96BD-3840CB888DA3}" type="datetimeFigureOut">
              <a:rPr lang="en-US" smtClean="0"/>
              <a:pPr/>
              <a:t>5/13/2014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E32BA14-3B0C-4207-B6CB-E86F074D714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t>
            </a:r>
            <a:r>
              <a:rPr lang="en-US" dirty="0" err="1" smtClean="0"/>
              <a:t>Abuelito</a:t>
            </a:r>
            <a:r>
              <a:rPr lang="en-US" dirty="0" smtClean="0"/>
              <a:t> Who”</a:t>
            </a:r>
            <a:endParaRPr lang="en-US" dirty="0"/>
          </a:p>
        </p:txBody>
      </p:sp>
      <p:sp>
        <p:nvSpPr>
          <p:cNvPr id="3" name="Subtitle 2"/>
          <p:cNvSpPr>
            <a:spLocks noGrp="1"/>
          </p:cNvSpPr>
          <p:nvPr>
            <p:ph type="subTitle" idx="1"/>
          </p:nvPr>
        </p:nvSpPr>
        <p:spPr/>
        <p:txBody>
          <a:bodyPr/>
          <a:lstStyle/>
          <a:p>
            <a:pPr algn="ctr"/>
            <a:r>
              <a:rPr lang="en-US" dirty="0" smtClean="0"/>
              <a:t>Sandra Cisneros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537" y="0"/>
            <a:ext cx="43529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254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6781800" cy="1600200"/>
          </a:xfrm>
        </p:spPr>
        <p:txBody>
          <a:bodyPr>
            <a:normAutofit fontScale="90000"/>
          </a:bodyPr>
          <a:lstStyle/>
          <a:p>
            <a:r>
              <a:rPr lang="en-US" dirty="0" smtClean="0"/>
              <a:t>“</a:t>
            </a:r>
            <a:r>
              <a:rPr lang="en-US" dirty="0" err="1" smtClean="0"/>
              <a:t>Abuelito</a:t>
            </a:r>
            <a:r>
              <a:rPr lang="en-US" dirty="0" smtClean="0"/>
              <a:t> Who” </a:t>
            </a:r>
            <a:r>
              <a:rPr lang="en-US" sz="2700" dirty="0"/>
              <a:t>by Sandra Cisneros</a:t>
            </a:r>
            <a:r>
              <a:rPr lang="en-US" dirty="0"/>
              <a:t/>
            </a:r>
            <a:br>
              <a:rPr lang="en-US" dirty="0"/>
            </a:br>
            <a:endParaRPr lang="en-US" dirty="0"/>
          </a:p>
        </p:txBody>
      </p:sp>
      <p:sp>
        <p:nvSpPr>
          <p:cNvPr id="3" name="Content Placeholder 2"/>
          <p:cNvSpPr>
            <a:spLocks noGrp="1"/>
          </p:cNvSpPr>
          <p:nvPr>
            <p:ph idx="1"/>
          </p:nvPr>
        </p:nvSpPr>
        <p:spPr>
          <a:xfrm>
            <a:off x="1676400" y="1524000"/>
            <a:ext cx="7543800" cy="4648200"/>
          </a:xfrm>
        </p:spPr>
        <p:txBody>
          <a:bodyPr>
            <a:normAutofit fontScale="55000" lnSpcReduction="20000"/>
          </a:bodyPr>
          <a:lstStyle/>
          <a:p>
            <a:pPr marL="0" indent="0">
              <a:buNone/>
            </a:pPr>
            <a:r>
              <a:rPr lang="en-US" dirty="0" smtClean="0"/>
              <a:t>		</a:t>
            </a:r>
            <a:r>
              <a:rPr lang="en-US" dirty="0" smtClean="0">
                <a:latin typeface="Arial Black" pitchFamily="34" charset="0"/>
              </a:rPr>
              <a:t>     </a:t>
            </a:r>
            <a:r>
              <a:rPr lang="en-US" dirty="0" err="1" smtClean="0">
                <a:latin typeface="Arial Black" pitchFamily="34" charset="0"/>
              </a:rPr>
              <a:t>Abuelito</a:t>
            </a:r>
            <a:r>
              <a:rPr lang="en-US" dirty="0" smtClean="0">
                <a:latin typeface="Arial Black" pitchFamily="34" charset="0"/>
              </a:rPr>
              <a:t> </a:t>
            </a:r>
            <a:r>
              <a:rPr lang="en-US" dirty="0">
                <a:latin typeface="Arial Black" pitchFamily="34" charset="0"/>
              </a:rPr>
              <a:t>who throws coins like rain</a:t>
            </a:r>
          </a:p>
          <a:p>
            <a:pPr marL="0" indent="0">
              <a:buNone/>
            </a:pPr>
            <a:r>
              <a:rPr lang="en-US" dirty="0" smtClean="0">
                <a:latin typeface="Arial Black" pitchFamily="34" charset="0"/>
              </a:rPr>
              <a:t>		     and </a:t>
            </a:r>
            <a:r>
              <a:rPr lang="en-US" dirty="0">
                <a:latin typeface="Arial Black" pitchFamily="34" charset="0"/>
              </a:rPr>
              <a:t>asks who loves him</a:t>
            </a:r>
          </a:p>
          <a:p>
            <a:pPr marL="0" indent="0">
              <a:buNone/>
            </a:pPr>
            <a:r>
              <a:rPr lang="en-US" dirty="0" smtClean="0">
                <a:latin typeface="Arial Black" pitchFamily="34" charset="0"/>
              </a:rPr>
              <a:t>		     who </a:t>
            </a:r>
            <a:r>
              <a:rPr lang="en-US" dirty="0">
                <a:latin typeface="Arial Black" pitchFamily="34" charset="0"/>
              </a:rPr>
              <a:t>is dough and feathers</a:t>
            </a:r>
          </a:p>
          <a:p>
            <a:pPr marL="0" indent="0">
              <a:buNone/>
            </a:pPr>
            <a:r>
              <a:rPr lang="en-US" dirty="0" smtClean="0">
                <a:latin typeface="Arial Black" pitchFamily="34" charset="0"/>
              </a:rPr>
              <a:t>		     who </a:t>
            </a:r>
            <a:r>
              <a:rPr lang="en-US" dirty="0">
                <a:latin typeface="Arial Black" pitchFamily="34" charset="0"/>
              </a:rPr>
              <a:t>is a watch and glass of water</a:t>
            </a:r>
          </a:p>
          <a:p>
            <a:pPr marL="0" indent="0">
              <a:buNone/>
            </a:pPr>
            <a:r>
              <a:rPr lang="en-US" dirty="0" smtClean="0">
                <a:latin typeface="Arial Black" pitchFamily="34" charset="0"/>
              </a:rPr>
              <a:t>		5   whose </a:t>
            </a:r>
            <a:r>
              <a:rPr lang="en-US" dirty="0">
                <a:latin typeface="Arial Black" pitchFamily="34" charset="0"/>
              </a:rPr>
              <a:t>hair is made of fur</a:t>
            </a:r>
          </a:p>
          <a:p>
            <a:pPr marL="0" indent="0">
              <a:buNone/>
            </a:pPr>
            <a:r>
              <a:rPr lang="en-US" dirty="0" smtClean="0">
                <a:latin typeface="Arial Black" pitchFamily="34" charset="0"/>
              </a:rPr>
              <a:t>		     is </a:t>
            </a:r>
            <a:r>
              <a:rPr lang="en-US" dirty="0">
                <a:latin typeface="Arial Black" pitchFamily="34" charset="0"/>
              </a:rPr>
              <a:t>too sad to come downstairs today</a:t>
            </a:r>
          </a:p>
          <a:p>
            <a:pPr marL="0" indent="0">
              <a:buNone/>
            </a:pPr>
            <a:r>
              <a:rPr lang="en-US" dirty="0" smtClean="0">
                <a:latin typeface="Arial Black" pitchFamily="34" charset="0"/>
              </a:rPr>
              <a:t>		     who </a:t>
            </a:r>
            <a:r>
              <a:rPr lang="en-US" dirty="0">
                <a:latin typeface="Arial Black" pitchFamily="34" charset="0"/>
              </a:rPr>
              <a:t>tells me in Spanish you are my diamond</a:t>
            </a:r>
          </a:p>
          <a:p>
            <a:pPr marL="0" indent="0">
              <a:buNone/>
            </a:pPr>
            <a:r>
              <a:rPr lang="en-US" dirty="0" smtClean="0">
                <a:latin typeface="Arial Black" pitchFamily="34" charset="0"/>
              </a:rPr>
              <a:t>		     who </a:t>
            </a:r>
            <a:r>
              <a:rPr lang="en-US" dirty="0">
                <a:latin typeface="Arial Black" pitchFamily="34" charset="0"/>
              </a:rPr>
              <a:t>tells me in English you are my sky</a:t>
            </a:r>
          </a:p>
          <a:p>
            <a:pPr marL="0" indent="0">
              <a:buNone/>
            </a:pPr>
            <a:r>
              <a:rPr lang="en-US" dirty="0" smtClean="0">
                <a:latin typeface="Arial Black" pitchFamily="34" charset="0"/>
              </a:rPr>
              <a:t>		     whose </a:t>
            </a:r>
            <a:r>
              <a:rPr lang="en-US" dirty="0">
                <a:latin typeface="Arial Black" pitchFamily="34" charset="0"/>
              </a:rPr>
              <a:t>little eyes are string</a:t>
            </a:r>
          </a:p>
          <a:p>
            <a:pPr marL="0" indent="0">
              <a:buNone/>
            </a:pPr>
            <a:r>
              <a:rPr lang="en-US" dirty="0" smtClean="0">
                <a:latin typeface="Arial Black" pitchFamily="34" charset="0"/>
              </a:rPr>
              <a:t>		10 </a:t>
            </a:r>
            <a:r>
              <a:rPr lang="en-US" dirty="0">
                <a:latin typeface="Arial Black" pitchFamily="34" charset="0"/>
              </a:rPr>
              <a:t>can’t come out to play</a:t>
            </a:r>
          </a:p>
          <a:p>
            <a:pPr marL="0" indent="0">
              <a:buNone/>
            </a:pPr>
            <a:r>
              <a:rPr lang="en-US" dirty="0" smtClean="0">
                <a:latin typeface="Arial Black" pitchFamily="34" charset="0"/>
              </a:rPr>
              <a:t>		     sleeps </a:t>
            </a:r>
            <a:r>
              <a:rPr lang="en-US" dirty="0">
                <a:latin typeface="Arial Black" pitchFamily="34" charset="0"/>
              </a:rPr>
              <a:t>in his little room all night and day</a:t>
            </a:r>
          </a:p>
          <a:p>
            <a:pPr marL="0" indent="0">
              <a:buNone/>
            </a:pPr>
            <a:r>
              <a:rPr lang="en-US" dirty="0" smtClean="0">
                <a:latin typeface="Arial Black" pitchFamily="34" charset="0"/>
              </a:rPr>
              <a:t>		     who </a:t>
            </a:r>
            <a:r>
              <a:rPr lang="en-US" dirty="0">
                <a:latin typeface="Arial Black" pitchFamily="34" charset="0"/>
              </a:rPr>
              <a:t>used to laugh like the letter k</a:t>
            </a:r>
          </a:p>
          <a:p>
            <a:pPr marL="0" indent="0">
              <a:buNone/>
            </a:pPr>
            <a:r>
              <a:rPr lang="en-US" dirty="0" smtClean="0">
                <a:latin typeface="Arial Black" pitchFamily="34" charset="0"/>
              </a:rPr>
              <a:t>		     is </a:t>
            </a:r>
            <a:r>
              <a:rPr lang="en-US" dirty="0">
                <a:latin typeface="Arial Black" pitchFamily="34" charset="0"/>
              </a:rPr>
              <a:t>sick</a:t>
            </a:r>
          </a:p>
          <a:p>
            <a:pPr marL="0" indent="0">
              <a:buNone/>
            </a:pPr>
            <a:r>
              <a:rPr lang="en-US" dirty="0" smtClean="0">
                <a:latin typeface="Arial Black" pitchFamily="34" charset="0"/>
              </a:rPr>
              <a:t>		     is </a:t>
            </a:r>
            <a:r>
              <a:rPr lang="en-US" dirty="0">
                <a:latin typeface="Arial Black" pitchFamily="34" charset="0"/>
              </a:rPr>
              <a:t>a doorknob tied to a sour stick</a:t>
            </a:r>
          </a:p>
          <a:p>
            <a:pPr marL="0" indent="0">
              <a:buNone/>
            </a:pPr>
            <a:r>
              <a:rPr lang="en-US" dirty="0" smtClean="0">
                <a:latin typeface="Arial Black" pitchFamily="34" charset="0"/>
              </a:rPr>
              <a:t>		15 </a:t>
            </a:r>
            <a:r>
              <a:rPr lang="en-US" dirty="0">
                <a:latin typeface="Arial Black" pitchFamily="34" charset="0"/>
              </a:rPr>
              <a:t>is tired shut the door</a:t>
            </a:r>
          </a:p>
          <a:p>
            <a:pPr marL="0" indent="0">
              <a:buNone/>
            </a:pPr>
            <a:r>
              <a:rPr lang="en-US" dirty="0" smtClean="0">
                <a:latin typeface="Arial Black" pitchFamily="34" charset="0"/>
              </a:rPr>
              <a:t>		     doesn’t </a:t>
            </a:r>
            <a:r>
              <a:rPr lang="en-US" dirty="0">
                <a:latin typeface="Arial Black" pitchFamily="34" charset="0"/>
              </a:rPr>
              <a:t>live here anymore</a:t>
            </a:r>
          </a:p>
          <a:p>
            <a:pPr marL="0" indent="0">
              <a:buNone/>
            </a:pPr>
            <a:r>
              <a:rPr lang="en-US" dirty="0" smtClean="0">
                <a:latin typeface="Arial Black" pitchFamily="34" charset="0"/>
              </a:rPr>
              <a:t>		     is </a:t>
            </a:r>
            <a:r>
              <a:rPr lang="en-US" dirty="0">
                <a:latin typeface="Arial Black" pitchFamily="34" charset="0"/>
              </a:rPr>
              <a:t>hiding underneath the bed</a:t>
            </a:r>
          </a:p>
          <a:p>
            <a:pPr marL="0" indent="0">
              <a:buNone/>
            </a:pPr>
            <a:r>
              <a:rPr lang="en-US" dirty="0" smtClean="0">
                <a:latin typeface="Arial Black" pitchFamily="34" charset="0"/>
              </a:rPr>
              <a:t>		     who </a:t>
            </a:r>
            <a:r>
              <a:rPr lang="en-US" dirty="0">
                <a:latin typeface="Arial Black" pitchFamily="34" charset="0"/>
              </a:rPr>
              <a:t>talks inside my head</a:t>
            </a:r>
          </a:p>
          <a:p>
            <a:pPr marL="0" indent="0">
              <a:buNone/>
            </a:pPr>
            <a:r>
              <a:rPr lang="en-US" dirty="0" smtClean="0">
                <a:latin typeface="Arial Black" pitchFamily="34" charset="0"/>
              </a:rPr>
              <a:t>		     is </a:t>
            </a:r>
            <a:r>
              <a:rPr lang="en-US" dirty="0">
                <a:latin typeface="Arial Black" pitchFamily="34" charset="0"/>
              </a:rPr>
              <a:t>blankets and spoons and big brown shoes</a:t>
            </a:r>
          </a:p>
          <a:p>
            <a:pPr marL="0" indent="0">
              <a:buNone/>
            </a:pPr>
            <a:r>
              <a:rPr lang="en-US" dirty="0" smtClean="0">
                <a:latin typeface="Arial Black" pitchFamily="34" charset="0"/>
              </a:rPr>
              <a:t>		20 </a:t>
            </a:r>
            <a:r>
              <a:rPr lang="en-US" dirty="0">
                <a:latin typeface="Arial Black" pitchFamily="34" charset="0"/>
              </a:rPr>
              <a:t>who snores up and down up and down up and down again</a:t>
            </a:r>
          </a:p>
          <a:p>
            <a:pPr marL="0" indent="0">
              <a:buNone/>
            </a:pPr>
            <a:r>
              <a:rPr lang="en-US" dirty="0" smtClean="0">
                <a:latin typeface="Arial Black" pitchFamily="34" charset="0"/>
              </a:rPr>
              <a:t>		     is </a:t>
            </a:r>
            <a:r>
              <a:rPr lang="en-US" dirty="0">
                <a:latin typeface="Arial Black" pitchFamily="34" charset="0"/>
              </a:rPr>
              <a:t>the rain on the roof that falls like coins</a:t>
            </a:r>
          </a:p>
          <a:p>
            <a:pPr marL="0" indent="0">
              <a:buNone/>
            </a:pPr>
            <a:r>
              <a:rPr lang="en-US" dirty="0" smtClean="0">
                <a:latin typeface="Arial Black" pitchFamily="34" charset="0"/>
              </a:rPr>
              <a:t>		     asking </a:t>
            </a:r>
            <a:r>
              <a:rPr lang="en-US" dirty="0">
                <a:latin typeface="Arial Black" pitchFamily="34" charset="0"/>
              </a:rPr>
              <a:t>who loves him</a:t>
            </a:r>
          </a:p>
          <a:p>
            <a:pPr marL="0" indent="0">
              <a:buNone/>
            </a:pPr>
            <a:r>
              <a:rPr lang="en-US" dirty="0" smtClean="0">
                <a:latin typeface="Arial Black" pitchFamily="34" charset="0"/>
              </a:rPr>
              <a:t>		     who </a:t>
            </a:r>
            <a:r>
              <a:rPr lang="en-US" dirty="0">
                <a:latin typeface="Arial Black" pitchFamily="34" charset="0"/>
              </a:rPr>
              <a:t>loves him who?</a:t>
            </a:r>
          </a:p>
        </p:txBody>
      </p:sp>
      <p:pic>
        <p:nvPicPr>
          <p:cNvPr id="3074" name="Picture 2" descr="C:\Users\spedmgr\Desktop\iPhone Image 9461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76400"/>
            <a:ext cx="3332018"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542309" y="1683327"/>
            <a:ext cx="1066800" cy="13993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05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781800" cy="1600200"/>
          </a:xfrm>
        </p:spPr>
        <p:txBody>
          <a:bodyPr/>
          <a:lstStyle/>
          <a:p>
            <a:r>
              <a:rPr lang="en-US" sz="8800" dirty="0" smtClean="0"/>
              <a:t>P</a:t>
            </a:r>
            <a:r>
              <a:rPr lang="en-US" dirty="0" smtClean="0"/>
              <a:t>araphrase:</a:t>
            </a:r>
            <a:endParaRPr lang="en-US" dirty="0"/>
          </a:p>
        </p:txBody>
      </p:sp>
      <p:sp>
        <p:nvSpPr>
          <p:cNvPr id="3" name="Content Placeholder 2"/>
          <p:cNvSpPr>
            <a:spLocks noGrp="1"/>
          </p:cNvSpPr>
          <p:nvPr>
            <p:ph idx="1"/>
          </p:nvPr>
        </p:nvSpPr>
        <p:spPr>
          <a:xfrm>
            <a:off x="762000" y="2286000"/>
            <a:ext cx="7543800" cy="3886200"/>
          </a:xfrm>
        </p:spPr>
        <p:txBody>
          <a:bodyPr>
            <a:normAutofit/>
          </a:bodyPr>
          <a:lstStyle/>
          <a:p>
            <a:r>
              <a:rPr lang="en-US" sz="3200" dirty="0" smtClean="0"/>
              <a:t>Rewrite the poem in your own words. (line by line or by stanzas)</a:t>
            </a:r>
          </a:p>
          <a:p>
            <a:r>
              <a:rPr lang="en-US" sz="3200" dirty="0" smtClean="0"/>
              <a:t>Tell what happens, not what it means.  </a:t>
            </a:r>
            <a:endParaRPr lang="en-US" sz="3200" dirty="0"/>
          </a:p>
        </p:txBody>
      </p:sp>
      <p:pic>
        <p:nvPicPr>
          <p:cNvPr id="4098" name="Picture 2" descr="C:\Users\spedmgr\Desktop\iPhone Image 9461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81000"/>
            <a:ext cx="3962400"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772400" y="1219200"/>
            <a:ext cx="11430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7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76200"/>
            <a:ext cx="6781800" cy="1600200"/>
          </a:xfrm>
        </p:spPr>
        <p:txBody>
          <a:bodyPr/>
          <a:lstStyle/>
          <a:p>
            <a:r>
              <a:rPr lang="en-US" sz="8800" dirty="0"/>
              <a:t>C</a:t>
            </a:r>
            <a:r>
              <a:rPr lang="en-US" dirty="0"/>
              <a:t>onnotation:</a:t>
            </a:r>
          </a:p>
        </p:txBody>
      </p:sp>
      <p:sp>
        <p:nvSpPr>
          <p:cNvPr id="6" name="Content Placeholder 5"/>
          <p:cNvSpPr>
            <a:spLocks noGrp="1"/>
          </p:cNvSpPr>
          <p:nvPr>
            <p:ph idx="1"/>
          </p:nvPr>
        </p:nvSpPr>
        <p:spPr>
          <a:xfrm>
            <a:off x="762000" y="2057400"/>
            <a:ext cx="7543800" cy="3886200"/>
          </a:xfrm>
        </p:spPr>
        <p:txBody>
          <a:bodyPr/>
          <a:lstStyle/>
          <a:p>
            <a:pPr marL="274320" lvl="1"/>
            <a:r>
              <a:rPr lang="en-US" sz="3200" dirty="0">
                <a:latin typeface="Georgia" pitchFamily="18" charset="0"/>
              </a:rPr>
              <a:t>Circle the words with </a:t>
            </a:r>
            <a:endParaRPr lang="en-US" sz="3200" dirty="0" smtClean="0">
              <a:latin typeface="Georgia" pitchFamily="18" charset="0"/>
            </a:endParaRPr>
          </a:p>
          <a:p>
            <a:pPr marL="0" lvl="1" indent="0">
              <a:buNone/>
            </a:pPr>
            <a:r>
              <a:rPr lang="en-US" sz="3200" dirty="0">
                <a:latin typeface="Georgia" pitchFamily="18" charset="0"/>
              </a:rPr>
              <a:t> </a:t>
            </a:r>
            <a:r>
              <a:rPr lang="en-US" sz="3200" dirty="0" smtClean="0">
                <a:latin typeface="Georgia" pitchFamily="18" charset="0"/>
              </a:rPr>
              <a:t>  strong </a:t>
            </a:r>
            <a:r>
              <a:rPr lang="en-US" sz="3200" dirty="0">
                <a:latin typeface="Georgia" pitchFamily="18" charset="0"/>
              </a:rPr>
              <a:t>associations or feelings.</a:t>
            </a:r>
          </a:p>
          <a:p>
            <a:pPr marL="274320" lvl="1"/>
            <a:r>
              <a:rPr lang="en-US" sz="3200" dirty="0" smtClean="0">
                <a:latin typeface="Georgia" pitchFamily="18" charset="0"/>
              </a:rPr>
              <a:t>Can put a plus or minus sign next to the word to identify positive and negative feelings.  </a:t>
            </a:r>
          </a:p>
          <a:p>
            <a:pPr marL="274320" lvl="1"/>
            <a:r>
              <a:rPr lang="en-US" sz="3200" dirty="0" smtClean="0">
                <a:latin typeface="Georgia" pitchFamily="18" charset="0"/>
              </a:rPr>
              <a:t>Identify </a:t>
            </a:r>
            <a:r>
              <a:rPr lang="en-US" sz="3200" dirty="0">
                <a:latin typeface="Georgia" pitchFamily="18" charset="0"/>
              </a:rPr>
              <a:t>the figurative language and sound devices used.</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6927"/>
            <a:ext cx="3429000" cy="227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us 1"/>
          <p:cNvSpPr/>
          <p:nvPr/>
        </p:nvSpPr>
        <p:spPr>
          <a:xfrm>
            <a:off x="4516582" y="4038600"/>
            <a:ext cx="914400" cy="685800"/>
          </a:xfrm>
          <a:prstGeom prst="mathPlus">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inus 2"/>
          <p:cNvSpPr/>
          <p:nvPr/>
        </p:nvSpPr>
        <p:spPr>
          <a:xfrm>
            <a:off x="5867400" y="4038600"/>
            <a:ext cx="914400" cy="685800"/>
          </a:xfrm>
          <a:prstGeom prst="mathMin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516582" y="4038600"/>
            <a:ext cx="9144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67400" y="4038600"/>
            <a:ext cx="9144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69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6781800" cy="1600200"/>
          </a:xfrm>
        </p:spPr>
        <p:txBody>
          <a:bodyPr/>
          <a:lstStyle/>
          <a:p>
            <a:r>
              <a:rPr lang="en-US" sz="8800" dirty="0" smtClean="0"/>
              <a:t>Q</a:t>
            </a:r>
            <a:r>
              <a:rPr lang="en-US" dirty="0" smtClean="0"/>
              <a:t>uestions:</a:t>
            </a:r>
            <a:endParaRPr lang="en-US" dirty="0"/>
          </a:p>
        </p:txBody>
      </p:sp>
      <p:sp>
        <p:nvSpPr>
          <p:cNvPr id="4" name="TextBox 3"/>
          <p:cNvSpPr txBox="1"/>
          <p:nvPr/>
        </p:nvSpPr>
        <p:spPr>
          <a:xfrm>
            <a:off x="191869" y="2133600"/>
            <a:ext cx="8924238" cy="4832092"/>
          </a:xfrm>
          <a:prstGeom prst="rect">
            <a:avLst/>
          </a:prstGeom>
          <a:noFill/>
        </p:spPr>
        <p:txBody>
          <a:bodyPr wrap="none" rtlCol="0">
            <a:spAutoFit/>
          </a:bodyPr>
          <a:lstStyle/>
          <a:p>
            <a:pPr marL="285750" indent="-285750">
              <a:buFont typeface="Arial" pitchFamily="34" charset="0"/>
              <a:buChar char="•"/>
            </a:pPr>
            <a:r>
              <a:rPr lang="en-US" sz="2400" dirty="0" smtClean="0">
                <a:solidFill>
                  <a:srgbClr val="FF0000"/>
                </a:solidFill>
              </a:rPr>
              <a:t>What poetic device does the first </a:t>
            </a:r>
          </a:p>
          <a:p>
            <a:r>
              <a:rPr lang="en-US" sz="2400" dirty="0">
                <a:solidFill>
                  <a:srgbClr val="FF0000"/>
                </a:solidFill>
              </a:rPr>
              <a:t> </a:t>
            </a:r>
            <a:r>
              <a:rPr lang="en-US" sz="2400" dirty="0" smtClean="0">
                <a:solidFill>
                  <a:srgbClr val="FF0000"/>
                </a:solidFill>
              </a:rPr>
              <a:t>   line contain? </a:t>
            </a:r>
          </a:p>
          <a:p>
            <a:pPr marL="285750" indent="-285750">
              <a:buFont typeface="Arial" pitchFamily="34" charset="0"/>
              <a:buChar char="•"/>
            </a:pPr>
            <a:r>
              <a:rPr lang="en-US" sz="2400" dirty="0" smtClean="0">
                <a:solidFill>
                  <a:srgbClr val="FF0000"/>
                </a:solidFill>
              </a:rPr>
              <a:t>What image(s) does the author try to create in lines 3, 4, and 5?</a:t>
            </a:r>
          </a:p>
          <a:p>
            <a:pPr marL="285750" indent="-285750">
              <a:buFont typeface="Arial" pitchFamily="34" charset="0"/>
              <a:buChar char="•"/>
            </a:pPr>
            <a:r>
              <a:rPr lang="en-US" sz="2400" dirty="0" smtClean="0">
                <a:solidFill>
                  <a:schemeClr val="tx2"/>
                </a:solidFill>
              </a:rPr>
              <a:t> What is happening in line 6? Does the speaker understand?</a:t>
            </a:r>
          </a:p>
          <a:p>
            <a:pPr marL="342900" indent="-342900">
              <a:buFont typeface="Arial" pitchFamily="34" charset="0"/>
              <a:buChar char="•"/>
            </a:pPr>
            <a:r>
              <a:rPr lang="en-US" sz="2400" dirty="0">
                <a:solidFill>
                  <a:schemeClr val="tx2"/>
                </a:solidFill>
              </a:rPr>
              <a:t>Why can’t </a:t>
            </a:r>
            <a:r>
              <a:rPr lang="en-US" sz="2400" dirty="0" err="1">
                <a:solidFill>
                  <a:schemeClr val="tx2"/>
                </a:solidFill>
              </a:rPr>
              <a:t>Abuelito</a:t>
            </a:r>
            <a:r>
              <a:rPr lang="en-US" sz="2400" dirty="0">
                <a:solidFill>
                  <a:schemeClr val="tx2"/>
                </a:solidFill>
              </a:rPr>
              <a:t> “come out to play”? </a:t>
            </a:r>
          </a:p>
          <a:p>
            <a:pPr marL="342900" indent="-342900">
              <a:buFont typeface="Arial" pitchFamily="34" charset="0"/>
              <a:buChar char="•"/>
            </a:pPr>
            <a:r>
              <a:rPr lang="en-US" sz="2400" dirty="0" smtClean="0">
                <a:solidFill>
                  <a:schemeClr val="tx2"/>
                </a:solidFill>
              </a:rPr>
              <a:t>What </a:t>
            </a:r>
            <a:r>
              <a:rPr lang="en-US" sz="2400" dirty="0">
                <a:solidFill>
                  <a:schemeClr val="tx2"/>
                </a:solidFill>
              </a:rPr>
              <a:t>can we infer has happened by line 13?</a:t>
            </a:r>
          </a:p>
          <a:p>
            <a:pPr marL="342900" indent="-342900">
              <a:buFont typeface="Arial" pitchFamily="34" charset="0"/>
              <a:buChar char="•"/>
            </a:pPr>
            <a:r>
              <a:rPr lang="en-US" sz="2400" dirty="0" smtClean="0">
                <a:solidFill>
                  <a:srgbClr val="FF0000"/>
                </a:solidFill>
              </a:rPr>
              <a:t>What type of figurative language does the author use to describe </a:t>
            </a:r>
          </a:p>
          <a:p>
            <a:pPr marL="342900" indent="-342900"/>
            <a:r>
              <a:rPr lang="en-US" sz="2400" dirty="0" smtClean="0">
                <a:solidFill>
                  <a:srgbClr val="FF0000"/>
                </a:solidFill>
              </a:rPr>
              <a:t>     </a:t>
            </a:r>
            <a:r>
              <a:rPr lang="en-US" sz="2400" dirty="0" err="1" smtClean="0">
                <a:solidFill>
                  <a:srgbClr val="FF0000"/>
                </a:solidFill>
              </a:rPr>
              <a:t>Abuelito</a:t>
            </a:r>
            <a:r>
              <a:rPr lang="en-US" sz="2400" dirty="0" smtClean="0">
                <a:solidFill>
                  <a:srgbClr val="FF0000"/>
                </a:solidFill>
              </a:rPr>
              <a:t> </a:t>
            </a:r>
            <a:r>
              <a:rPr lang="en-US" sz="2400" dirty="0">
                <a:solidFill>
                  <a:srgbClr val="FF0000"/>
                </a:solidFill>
              </a:rPr>
              <a:t>in lines </a:t>
            </a:r>
            <a:r>
              <a:rPr lang="en-US" sz="2400" dirty="0" smtClean="0">
                <a:solidFill>
                  <a:srgbClr val="FF0000"/>
                </a:solidFill>
              </a:rPr>
              <a:t>14-19?</a:t>
            </a:r>
          </a:p>
          <a:p>
            <a:pPr marL="342900" indent="-342900">
              <a:buFont typeface="Arial" pitchFamily="34" charset="0"/>
              <a:buChar char="•"/>
            </a:pPr>
            <a:r>
              <a:rPr lang="en-US" sz="2400" dirty="0" smtClean="0">
                <a:solidFill>
                  <a:schemeClr val="tx2"/>
                </a:solidFill>
              </a:rPr>
              <a:t>Compare line 21 to line 1? What differences do you see? </a:t>
            </a:r>
          </a:p>
          <a:p>
            <a:pPr marL="342900" indent="-342900">
              <a:buFont typeface="Arial" pitchFamily="34" charset="0"/>
              <a:buChar char="•"/>
            </a:pPr>
            <a:r>
              <a:rPr lang="en-US" sz="2400" dirty="0" smtClean="0">
                <a:solidFill>
                  <a:srgbClr val="FF0000"/>
                </a:solidFill>
              </a:rPr>
              <a:t>What imagery does the author use to show the relationship between </a:t>
            </a:r>
          </a:p>
          <a:p>
            <a:pPr marL="342900" indent="-342900"/>
            <a:r>
              <a:rPr lang="en-US" sz="2400" dirty="0" smtClean="0">
                <a:solidFill>
                  <a:srgbClr val="FF0000"/>
                </a:solidFill>
              </a:rPr>
              <a:t>	her and her </a:t>
            </a:r>
            <a:r>
              <a:rPr lang="en-US" sz="2400" dirty="0" err="1" smtClean="0">
                <a:solidFill>
                  <a:srgbClr val="FF0000"/>
                </a:solidFill>
              </a:rPr>
              <a:t>Abuelito</a:t>
            </a:r>
            <a:r>
              <a:rPr lang="en-US" sz="2400" dirty="0" smtClean="0">
                <a:solidFill>
                  <a:srgbClr val="FF0000"/>
                </a:solidFill>
              </a:rPr>
              <a:t>?</a:t>
            </a:r>
          </a:p>
          <a:p>
            <a:pPr marL="342900" indent="-342900"/>
            <a:endParaRPr lang="en-US" sz="2200" dirty="0" smtClean="0">
              <a:solidFill>
                <a:schemeClr val="tx2"/>
              </a:solidFill>
            </a:endParaRPr>
          </a:p>
          <a:p>
            <a:pPr marL="342900" indent="-342900"/>
            <a:r>
              <a:rPr lang="en-US" sz="2200" dirty="0" smtClean="0">
                <a:solidFill>
                  <a:schemeClr val="tx2"/>
                </a:solidFill>
              </a:rPr>
              <a:t> </a:t>
            </a:r>
            <a:endParaRPr lang="en-US" sz="2000" dirty="0"/>
          </a:p>
        </p:txBody>
      </p:sp>
      <p:pic>
        <p:nvPicPr>
          <p:cNvPr id="5122" name="Picture 2" descr="C:\Users\spedmgr\Desktop\iPhone Image 9461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1881" y="0"/>
            <a:ext cx="4462119" cy="29718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8001000" y="1506682"/>
            <a:ext cx="1143000" cy="12365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42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6781800" cy="1600200"/>
          </a:xfrm>
        </p:spPr>
        <p:txBody>
          <a:bodyPr>
            <a:normAutofit/>
          </a:bodyPr>
          <a:lstStyle/>
          <a:p>
            <a:r>
              <a:rPr lang="en-US" sz="8800" dirty="0">
                <a:latin typeface="Impact" pitchFamily="34" charset="0"/>
              </a:rPr>
              <a:t>A</a:t>
            </a:r>
            <a:r>
              <a:rPr lang="en-US" dirty="0" smtClean="0">
                <a:latin typeface="Impact" pitchFamily="34" charset="0"/>
              </a:rPr>
              <a:t>TTITUDE </a:t>
            </a:r>
            <a:r>
              <a:rPr lang="en-US" dirty="0">
                <a:latin typeface="Impact" pitchFamily="34" charset="0"/>
              </a:rPr>
              <a:t>/ </a:t>
            </a:r>
            <a:r>
              <a:rPr lang="en-US" sz="8800" dirty="0">
                <a:latin typeface="Impact" pitchFamily="34" charset="0"/>
              </a:rPr>
              <a:t>S</a:t>
            </a:r>
            <a:r>
              <a:rPr lang="en-US" dirty="0" smtClean="0">
                <a:latin typeface="Impact" pitchFamily="34" charset="0"/>
              </a:rPr>
              <a:t>HIFT</a:t>
            </a:r>
            <a:endParaRPr lang="en-US" dirty="0">
              <a:latin typeface="Impact" pitchFamily="34" charset="0"/>
            </a:endParaRPr>
          </a:p>
        </p:txBody>
      </p:sp>
      <p:sp>
        <p:nvSpPr>
          <p:cNvPr id="4" name="TextBox 3"/>
          <p:cNvSpPr txBox="1"/>
          <p:nvPr/>
        </p:nvSpPr>
        <p:spPr>
          <a:xfrm>
            <a:off x="0" y="2157948"/>
            <a:ext cx="8555547" cy="3785652"/>
          </a:xfrm>
          <a:prstGeom prst="rect">
            <a:avLst/>
          </a:prstGeom>
          <a:noFill/>
        </p:spPr>
        <p:txBody>
          <a:bodyPr wrap="none" rtlCol="0">
            <a:spAutoFit/>
          </a:bodyPr>
          <a:lstStyle/>
          <a:p>
            <a:pPr lvl="1">
              <a:buFont typeface="Arial" pitchFamily="34" charset="0"/>
              <a:buChar char="•"/>
            </a:pPr>
            <a:r>
              <a:rPr lang="en-US" sz="2400" dirty="0" smtClean="0">
                <a:solidFill>
                  <a:schemeClr val="bg2">
                    <a:lumMod val="25000"/>
                  </a:schemeClr>
                </a:solidFill>
              </a:rPr>
              <a:t>This is the </a:t>
            </a:r>
            <a:r>
              <a:rPr lang="en-US" sz="2400" b="1" i="1" u="sng" dirty="0" smtClean="0">
                <a:solidFill>
                  <a:schemeClr val="bg2">
                    <a:lumMod val="25000"/>
                  </a:schemeClr>
                </a:solidFill>
              </a:rPr>
              <a:t>tone</a:t>
            </a:r>
            <a:r>
              <a:rPr lang="en-US" sz="2400" dirty="0" smtClean="0">
                <a:solidFill>
                  <a:schemeClr val="bg2">
                    <a:lumMod val="25000"/>
                  </a:schemeClr>
                </a:solidFill>
              </a:rPr>
              <a:t> of the speaker.</a:t>
            </a:r>
          </a:p>
          <a:p>
            <a:pPr lvl="1">
              <a:buFont typeface="Arial" pitchFamily="34" charset="0"/>
              <a:buChar char="•"/>
            </a:pPr>
            <a:r>
              <a:rPr lang="en-US" sz="2400" dirty="0" smtClean="0">
                <a:solidFill>
                  <a:schemeClr val="bg2">
                    <a:lumMod val="25000"/>
                  </a:schemeClr>
                </a:solidFill>
              </a:rPr>
              <a:t>What does the speaker of the poem (not the poet) feel about the</a:t>
            </a:r>
          </a:p>
          <a:p>
            <a:pPr lvl="1"/>
            <a:r>
              <a:rPr lang="en-US" sz="2400" dirty="0" smtClean="0">
                <a:solidFill>
                  <a:schemeClr val="bg2">
                    <a:lumMod val="25000"/>
                  </a:schemeClr>
                </a:solidFill>
              </a:rPr>
              <a:t>      subject or characters in the poem?</a:t>
            </a:r>
          </a:p>
          <a:p>
            <a:pPr lvl="1"/>
            <a:r>
              <a:rPr lang="en-US" sz="2400" dirty="0" smtClean="0">
                <a:solidFill>
                  <a:schemeClr val="bg2">
                    <a:lumMod val="25000"/>
                  </a:schemeClr>
                </a:solidFill>
              </a:rPr>
              <a:t>		</a:t>
            </a:r>
            <a:r>
              <a:rPr lang="en-US" sz="2400" b="1" dirty="0" smtClean="0">
                <a:solidFill>
                  <a:schemeClr val="bg2">
                    <a:lumMod val="25000"/>
                  </a:schemeClr>
                </a:solidFill>
              </a:rPr>
              <a:t>Angry		Ironic</a:t>
            </a:r>
          </a:p>
          <a:p>
            <a:pPr lvl="1"/>
            <a:r>
              <a:rPr lang="en-US" sz="2400" b="1" dirty="0" smtClean="0">
                <a:solidFill>
                  <a:schemeClr val="bg2">
                    <a:lumMod val="25000"/>
                  </a:schemeClr>
                </a:solidFill>
              </a:rPr>
              <a:t>		Humorous   	Sad </a:t>
            </a:r>
          </a:p>
          <a:p>
            <a:pPr lvl="1"/>
            <a:r>
              <a:rPr lang="en-US" sz="2400" b="1" dirty="0" smtClean="0">
                <a:solidFill>
                  <a:schemeClr val="bg2">
                    <a:lumMod val="25000"/>
                  </a:schemeClr>
                </a:solidFill>
              </a:rPr>
              <a:t>		            Serious</a:t>
            </a:r>
          </a:p>
          <a:p>
            <a:pPr lvl="1">
              <a:buFont typeface="Arial" pitchFamily="34" charset="0"/>
              <a:buChar char="•"/>
            </a:pPr>
            <a:r>
              <a:rPr lang="en-US" sz="2400" dirty="0" smtClean="0">
                <a:solidFill>
                  <a:schemeClr val="bg2">
                    <a:lumMod val="25000"/>
                  </a:schemeClr>
                </a:solidFill>
              </a:rPr>
              <a:t>Use the positive and negative tone/mood word list</a:t>
            </a:r>
          </a:p>
          <a:p>
            <a:pPr lvl="1">
              <a:buFont typeface="Arial" pitchFamily="34" charset="0"/>
              <a:buChar char="•"/>
            </a:pPr>
            <a:r>
              <a:rPr lang="en-US" sz="2400" dirty="0" smtClean="0">
                <a:solidFill>
                  <a:schemeClr val="bg2">
                    <a:lumMod val="25000"/>
                  </a:schemeClr>
                </a:solidFill>
              </a:rPr>
              <a:t>Where </a:t>
            </a:r>
            <a:r>
              <a:rPr lang="en-US" sz="2400" dirty="0">
                <a:solidFill>
                  <a:schemeClr val="bg2">
                    <a:lumMod val="25000"/>
                  </a:schemeClr>
                </a:solidFill>
              </a:rPr>
              <a:t>and why does the attitude change, if it </a:t>
            </a:r>
            <a:r>
              <a:rPr lang="en-US" sz="2400" dirty="0" smtClean="0">
                <a:solidFill>
                  <a:schemeClr val="bg2">
                    <a:lumMod val="25000"/>
                  </a:schemeClr>
                </a:solidFill>
              </a:rPr>
              <a:t>does?</a:t>
            </a:r>
          </a:p>
          <a:p>
            <a:pPr lvl="1">
              <a:buFont typeface="Arial" pitchFamily="34" charset="0"/>
              <a:buChar char="•"/>
            </a:pPr>
            <a:r>
              <a:rPr lang="en-US" sz="2400" dirty="0" smtClean="0">
                <a:solidFill>
                  <a:schemeClr val="bg2">
                    <a:lumMod val="25000"/>
                  </a:schemeClr>
                </a:solidFill>
              </a:rPr>
              <a:t>Help students identify changes (Tone, Key Words, </a:t>
            </a:r>
          </a:p>
          <a:p>
            <a:r>
              <a:rPr lang="en-US" sz="2400" dirty="0">
                <a:solidFill>
                  <a:schemeClr val="bg2">
                    <a:lumMod val="25000"/>
                  </a:schemeClr>
                </a:solidFill>
              </a:rPr>
              <a:t> </a:t>
            </a:r>
            <a:r>
              <a:rPr lang="en-US" sz="2400" dirty="0" smtClean="0">
                <a:solidFill>
                  <a:schemeClr val="bg2">
                    <a:lumMod val="25000"/>
                  </a:schemeClr>
                </a:solidFill>
              </a:rPr>
              <a:t>           Punctuation, Line </a:t>
            </a:r>
            <a:r>
              <a:rPr lang="en-US" sz="2400" dirty="0">
                <a:solidFill>
                  <a:schemeClr val="bg2">
                    <a:lumMod val="25000"/>
                  </a:schemeClr>
                </a:solidFill>
              </a:rPr>
              <a:t>L</a:t>
            </a:r>
            <a:r>
              <a:rPr lang="en-US" sz="2400" dirty="0" smtClean="0">
                <a:solidFill>
                  <a:schemeClr val="bg2">
                    <a:lumMod val="25000"/>
                  </a:schemeClr>
                </a:solidFill>
              </a:rPr>
              <a:t>ength, Subject, etc.) </a:t>
            </a:r>
            <a:endParaRPr lang="en-US" sz="2400" dirty="0">
              <a:solidFill>
                <a:schemeClr val="bg2">
                  <a:lumMod val="25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3200" y="0"/>
            <a:ext cx="3860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8481" y="3507271"/>
            <a:ext cx="7064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inus 5"/>
          <p:cNvSpPr/>
          <p:nvPr/>
        </p:nvSpPr>
        <p:spPr>
          <a:xfrm>
            <a:off x="6781800" y="3432659"/>
            <a:ext cx="914400" cy="685800"/>
          </a:xfrm>
          <a:prstGeom prst="mathMin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562600" y="3432659"/>
            <a:ext cx="8382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81800" y="3432659"/>
            <a:ext cx="9144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623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6781800" cy="1600200"/>
          </a:xfrm>
        </p:spPr>
        <p:txBody>
          <a:bodyPr>
            <a:normAutofit/>
          </a:bodyPr>
          <a:lstStyle/>
          <a:p>
            <a:r>
              <a:rPr lang="en-US" sz="8800" dirty="0" smtClean="0">
                <a:latin typeface="Impact" pitchFamily="34" charset="0"/>
              </a:rPr>
              <a:t>    T</a:t>
            </a:r>
            <a:r>
              <a:rPr lang="en-US" dirty="0" smtClean="0">
                <a:latin typeface="Impact" pitchFamily="34" charset="0"/>
              </a:rPr>
              <a:t>itle</a:t>
            </a:r>
            <a:endParaRPr lang="en-US" dirty="0">
              <a:latin typeface="Impact" pitchFamily="34" charset="0"/>
            </a:endParaRPr>
          </a:p>
        </p:txBody>
      </p:sp>
      <p:sp>
        <p:nvSpPr>
          <p:cNvPr id="4" name="TextBox 3"/>
          <p:cNvSpPr txBox="1"/>
          <p:nvPr/>
        </p:nvSpPr>
        <p:spPr>
          <a:xfrm>
            <a:off x="491299" y="2697540"/>
            <a:ext cx="5989140" cy="2554545"/>
          </a:xfrm>
          <a:prstGeom prst="rect">
            <a:avLst/>
          </a:prstGeom>
          <a:noFill/>
        </p:spPr>
        <p:txBody>
          <a:bodyPr wrap="none" rtlCol="0">
            <a:spAutoFit/>
          </a:bodyPr>
          <a:lstStyle/>
          <a:p>
            <a:pPr>
              <a:buFont typeface="Arial" pitchFamily="34" charset="0"/>
              <a:buChar char="•"/>
            </a:pPr>
            <a:r>
              <a:rPr lang="en-US" sz="3200" dirty="0"/>
              <a:t>Re-examine the title. </a:t>
            </a:r>
            <a:endParaRPr lang="en-US" sz="3200" dirty="0" smtClean="0"/>
          </a:p>
          <a:p>
            <a:endParaRPr lang="en-US" sz="3200" dirty="0" smtClean="0"/>
          </a:p>
          <a:p>
            <a:pPr>
              <a:buFont typeface="Arial" pitchFamily="34" charset="0"/>
              <a:buChar char="•"/>
            </a:pPr>
            <a:r>
              <a:rPr lang="en-US" sz="3200" dirty="0" smtClean="0"/>
              <a:t>How </a:t>
            </a:r>
            <a:r>
              <a:rPr lang="en-US" sz="3200" dirty="0"/>
              <a:t>has your understanding </a:t>
            </a:r>
            <a:endParaRPr lang="en-US" sz="3200" dirty="0" smtClean="0"/>
          </a:p>
          <a:p>
            <a:r>
              <a:rPr lang="en-US" sz="3200" dirty="0"/>
              <a:t> </a:t>
            </a:r>
            <a:r>
              <a:rPr lang="en-US" sz="3200" dirty="0" smtClean="0"/>
              <a:t>of </a:t>
            </a:r>
            <a:r>
              <a:rPr lang="en-US" sz="3200" dirty="0"/>
              <a:t>the title changed </a:t>
            </a:r>
            <a:endParaRPr lang="en-US" sz="3200" dirty="0" smtClean="0"/>
          </a:p>
          <a:p>
            <a:r>
              <a:rPr lang="en-US" sz="3200" dirty="0" smtClean="0"/>
              <a:t> since </a:t>
            </a:r>
            <a:r>
              <a:rPr lang="en-US" sz="3200" dirty="0"/>
              <a:t>before </a:t>
            </a:r>
            <a:r>
              <a:rPr lang="en-US" sz="3200" dirty="0" smtClean="0"/>
              <a:t>analyzing the </a:t>
            </a:r>
            <a:r>
              <a:rPr lang="en-US" sz="3200" dirty="0"/>
              <a:t>poem?</a:t>
            </a:r>
            <a:endParaRPr lang="en-US" sz="3200" dirty="0">
              <a:solidFill>
                <a:schemeClr val="tx2"/>
              </a:solidFill>
            </a:endParaRPr>
          </a:p>
        </p:txBody>
      </p:sp>
      <p:pic>
        <p:nvPicPr>
          <p:cNvPr id="512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25"/>
            <a:ext cx="3962400" cy="296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Users\spedmgr\Desktop\iPhone Image 9461F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6139" y="2882350"/>
            <a:ext cx="2943225" cy="3924300"/>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Help 2">
            <a:hlinkClick r:id="" action="ppaction://noaction" highlightClick="1"/>
          </p:cNvPr>
          <p:cNvSpPr/>
          <p:nvPr/>
        </p:nvSpPr>
        <p:spPr>
          <a:xfrm>
            <a:off x="6248400" y="3048000"/>
            <a:ext cx="1313151" cy="3657600"/>
          </a:xfrm>
          <a:prstGeom prst="actionButtonHelp">
            <a:avLst/>
          </a:prstGeom>
          <a:solidFill>
            <a:schemeClr val="tx2">
              <a:lumMod val="75000"/>
              <a:lumOff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20215006">
            <a:off x="6563566" y="5791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913010">
            <a:off x="6526889" y="34109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375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781800" cy="1600200"/>
          </a:xfrm>
        </p:spPr>
        <p:txBody>
          <a:bodyPr/>
          <a:lstStyle/>
          <a:p>
            <a:r>
              <a:rPr lang="en-US" sz="8800" dirty="0" smtClean="0"/>
              <a:t> T</a:t>
            </a:r>
            <a:r>
              <a:rPr lang="en-US" dirty="0" smtClean="0"/>
              <a:t>heme</a:t>
            </a:r>
            <a:endParaRPr lang="en-US" dirty="0"/>
          </a:p>
        </p:txBody>
      </p:sp>
      <p:sp>
        <p:nvSpPr>
          <p:cNvPr id="4" name="TextBox 3"/>
          <p:cNvSpPr txBox="1"/>
          <p:nvPr/>
        </p:nvSpPr>
        <p:spPr>
          <a:xfrm>
            <a:off x="152400" y="2286000"/>
            <a:ext cx="8972328" cy="4031873"/>
          </a:xfrm>
          <a:prstGeom prst="rect">
            <a:avLst/>
          </a:prstGeom>
          <a:noFill/>
        </p:spPr>
        <p:txBody>
          <a:bodyPr wrap="none" rtlCol="0">
            <a:spAutoFit/>
          </a:bodyPr>
          <a:lstStyle/>
          <a:p>
            <a:pPr marL="457200" indent="-457200">
              <a:buFont typeface="Arial" pitchFamily="34" charset="0"/>
              <a:buChar char="•"/>
            </a:pPr>
            <a:r>
              <a:rPr lang="en-US" sz="3200" dirty="0">
                <a:solidFill>
                  <a:schemeClr val="tx2"/>
                </a:solidFill>
              </a:rPr>
              <a:t>Put it all </a:t>
            </a:r>
            <a:r>
              <a:rPr lang="en-US" sz="3200" dirty="0" smtClean="0">
                <a:solidFill>
                  <a:schemeClr val="tx2"/>
                </a:solidFill>
              </a:rPr>
              <a:t>together, what </a:t>
            </a:r>
            <a:r>
              <a:rPr lang="en-US" sz="3200" dirty="0">
                <a:solidFill>
                  <a:schemeClr val="tx2"/>
                </a:solidFill>
              </a:rPr>
              <a:t>have you learned</a:t>
            </a:r>
            <a:r>
              <a:rPr lang="en-US" sz="3200" dirty="0" smtClean="0">
                <a:solidFill>
                  <a:schemeClr val="tx2"/>
                </a:solidFill>
              </a:rPr>
              <a:t>?</a:t>
            </a:r>
            <a:endParaRPr lang="en-US" sz="3200" dirty="0">
              <a:solidFill>
                <a:schemeClr val="tx2"/>
              </a:solidFill>
            </a:endParaRPr>
          </a:p>
          <a:p>
            <a:pPr marL="342900" indent="-342900">
              <a:buFont typeface="Arial" pitchFamily="34" charset="0"/>
              <a:buChar char="•"/>
            </a:pPr>
            <a:r>
              <a:rPr lang="en-US" sz="3200" dirty="0" smtClean="0">
                <a:solidFill>
                  <a:schemeClr val="tx2"/>
                </a:solidFill>
              </a:rPr>
              <a:t>What is </a:t>
            </a:r>
            <a:r>
              <a:rPr lang="en-US" sz="3200" b="1" dirty="0" smtClean="0">
                <a:solidFill>
                  <a:schemeClr val="accent1"/>
                </a:solidFill>
              </a:rPr>
              <a:t>the me</a:t>
            </a:r>
            <a:r>
              <a:rPr lang="en-US" sz="3200" dirty="0" smtClean="0">
                <a:solidFill>
                  <a:schemeClr val="tx2"/>
                </a:solidFill>
              </a:rPr>
              <a:t>ssage you can take from the story?</a:t>
            </a:r>
          </a:p>
          <a:p>
            <a:r>
              <a:rPr lang="en-US" sz="3200" dirty="0" smtClean="0">
                <a:solidFill>
                  <a:schemeClr val="tx2"/>
                </a:solidFill>
              </a:rPr>
              <a:t>                      (</a:t>
            </a:r>
            <a:r>
              <a:rPr lang="en-US" sz="3200" dirty="0">
                <a:solidFill>
                  <a:schemeClr val="tx2"/>
                </a:solidFill>
              </a:rPr>
              <a:t>L</a:t>
            </a:r>
            <a:r>
              <a:rPr lang="en-US" sz="3200" dirty="0" smtClean="0">
                <a:solidFill>
                  <a:schemeClr val="tx2"/>
                </a:solidFill>
              </a:rPr>
              <a:t>esson Learned)</a:t>
            </a:r>
          </a:p>
          <a:p>
            <a:pPr marL="457200" indent="-457200">
              <a:buFont typeface="Arial" pitchFamily="34" charset="0"/>
              <a:buChar char="•"/>
            </a:pPr>
            <a:r>
              <a:rPr lang="en-US" sz="3200" dirty="0" smtClean="0">
                <a:solidFill>
                  <a:schemeClr val="tx2"/>
                </a:solidFill>
              </a:rPr>
              <a:t>What words does the author use to convey </a:t>
            </a:r>
          </a:p>
          <a:p>
            <a:r>
              <a:rPr lang="en-US" sz="3200" dirty="0" smtClean="0">
                <a:solidFill>
                  <a:schemeClr val="tx2"/>
                </a:solidFill>
              </a:rPr>
              <a:t>       this message?</a:t>
            </a:r>
          </a:p>
          <a:p>
            <a:pPr marL="342900" indent="-342900">
              <a:buFont typeface="Arial" pitchFamily="34" charset="0"/>
              <a:buChar char="•"/>
            </a:pPr>
            <a:r>
              <a:rPr lang="en-US" sz="3200" dirty="0" smtClean="0">
                <a:solidFill>
                  <a:schemeClr val="tx2"/>
                </a:solidFill>
              </a:rPr>
              <a:t>Ask specific questions to help students reflect.</a:t>
            </a:r>
          </a:p>
          <a:p>
            <a:r>
              <a:rPr lang="en-US" sz="3200" dirty="0" smtClean="0">
                <a:solidFill>
                  <a:srgbClr val="0070C0"/>
                </a:solidFill>
              </a:rPr>
              <a:t>	“Refer </a:t>
            </a:r>
            <a:r>
              <a:rPr lang="en-US" sz="3200" dirty="0">
                <a:solidFill>
                  <a:srgbClr val="0070C0"/>
                </a:solidFill>
              </a:rPr>
              <a:t>back to the subjects in number 19</a:t>
            </a:r>
            <a:r>
              <a:rPr lang="en-US" sz="3200" dirty="0" smtClean="0">
                <a:solidFill>
                  <a:srgbClr val="0070C0"/>
                </a:solidFill>
              </a:rPr>
              <a:t>. </a:t>
            </a:r>
          </a:p>
          <a:p>
            <a:r>
              <a:rPr lang="en-US" sz="3200" dirty="0">
                <a:solidFill>
                  <a:srgbClr val="0070C0"/>
                </a:solidFill>
              </a:rPr>
              <a:t> </a:t>
            </a:r>
            <a:r>
              <a:rPr lang="en-US" sz="3200" dirty="0" smtClean="0">
                <a:solidFill>
                  <a:srgbClr val="0070C0"/>
                </a:solidFill>
              </a:rPr>
              <a:t>          What </a:t>
            </a:r>
            <a:r>
              <a:rPr lang="en-US" sz="3200" dirty="0">
                <a:solidFill>
                  <a:srgbClr val="0070C0"/>
                </a:solidFill>
              </a:rPr>
              <a:t>does the author say about these</a:t>
            </a:r>
            <a:r>
              <a:rPr lang="en-US" sz="3200" dirty="0" smtClean="0">
                <a:solidFill>
                  <a:srgbClr val="0070C0"/>
                </a:solidFill>
              </a:rPr>
              <a:t>?”</a:t>
            </a:r>
            <a:endParaRPr lang="en-US" sz="3200" dirty="0">
              <a:solidFill>
                <a:srgbClr val="0070C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0"/>
            <a:ext cx="3200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358" y="-76200"/>
            <a:ext cx="271024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800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6781800" cy="1600200"/>
          </a:xfrm>
        </p:spPr>
        <p:txBody>
          <a:bodyPr/>
          <a:lstStyle/>
          <a:p>
            <a:r>
              <a:rPr lang="en-US" sz="8800" dirty="0" smtClean="0"/>
              <a:t> A</a:t>
            </a:r>
            <a:r>
              <a:rPr lang="en-US" dirty="0" smtClean="0"/>
              <a:t>ctivity </a:t>
            </a:r>
            <a:endParaRPr lang="en-US" dirty="0"/>
          </a:p>
        </p:txBody>
      </p:sp>
      <p:sp>
        <p:nvSpPr>
          <p:cNvPr id="4" name="TextBox 3"/>
          <p:cNvSpPr txBox="1"/>
          <p:nvPr/>
        </p:nvSpPr>
        <p:spPr>
          <a:xfrm>
            <a:off x="152400" y="2832080"/>
            <a:ext cx="8876982" cy="3416320"/>
          </a:xfrm>
          <a:prstGeom prst="rect">
            <a:avLst/>
          </a:prstGeom>
          <a:noFill/>
        </p:spPr>
        <p:txBody>
          <a:bodyPr wrap="none" rtlCol="0">
            <a:spAutoFit/>
          </a:bodyPr>
          <a:lstStyle/>
          <a:p>
            <a:pPr marL="457200" indent="-457200">
              <a:buFont typeface="Arial" pitchFamily="34" charset="0"/>
              <a:buChar char="•"/>
            </a:pPr>
            <a:r>
              <a:rPr lang="en-US" sz="2400" dirty="0" smtClean="0">
                <a:solidFill>
                  <a:schemeClr val="tx2"/>
                </a:solidFill>
              </a:rPr>
              <a:t>The students will recreate their own version of the poem</a:t>
            </a:r>
            <a:r>
              <a:rPr lang="en-US" sz="2400" dirty="0" smtClean="0"/>
              <a:t> </a:t>
            </a:r>
          </a:p>
          <a:p>
            <a:pPr marL="457200" indent="-457200">
              <a:buFont typeface="Arial" pitchFamily="34" charset="0"/>
              <a:buChar char="•"/>
            </a:pPr>
            <a:r>
              <a:rPr lang="en-US" sz="2400" dirty="0" smtClean="0"/>
              <a:t>The </a:t>
            </a:r>
            <a:r>
              <a:rPr lang="en-US" sz="2400" dirty="0"/>
              <a:t>students should choose someone who they care about deeply.  </a:t>
            </a:r>
            <a:endParaRPr lang="en-US" sz="2400" dirty="0" smtClean="0"/>
          </a:p>
          <a:p>
            <a:pPr marL="457200" indent="-457200">
              <a:buFont typeface="Arial" pitchFamily="34" charset="0"/>
              <a:buChar char="•"/>
            </a:pPr>
            <a:r>
              <a:rPr lang="en-US" sz="2400" dirty="0" smtClean="0"/>
              <a:t>Students </a:t>
            </a:r>
            <a:r>
              <a:rPr lang="en-US" sz="2400" dirty="0"/>
              <a:t>should brainstorm a list of personality characteristics, </a:t>
            </a:r>
            <a:endParaRPr lang="en-US" sz="2400" dirty="0" smtClean="0"/>
          </a:p>
          <a:p>
            <a:pPr marL="457200" indent="-457200"/>
            <a:r>
              <a:rPr lang="en-US" sz="2400" dirty="0" smtClean="0"/>
              <a:t>      interests</a:t>
            </a:r>
            <a:r>
              <a:rPr lang="en-US" sz="2400" dirty="0"/>
              <a:t>, physical features, and phrases that are unique to their </a:t>
            </a:r>
            <a:endParaRPr lang="en-US" sz="2400" dirty="0" smtClean="0"/>
          </a:p>
          <a:p>
            <a:pPr marL="457200" indent="-457200"/>
            <a:r>
              <a:rPr lang="en-US" sz="2400" dirty="0" smtClean="0"/>
              <a:t>      chosen </a:t>
            </a:r>
            <a:r>
              <a:rPr lang="en-US" sz="2400" dirty="0"/>
              <a:t>person.  </a:t>
            </a:r>
            <a:endParaRPr lang="en-US" sz="2400" dirty="0" smtClean="0"/>
          </a:p>
          <a:p>
            <a:pPr marL="457200" indent="-457200">
              <a:buFont typeface="Arial" pitchFamily="34" charset="0"/>
              <a:buChar char="•"/>
            </a:pPr>
            <a:r>
              <a:rPr lang="en-US" sz="2400" dirty="0" smtClean="0"/>
              <a:t>Students </a:t>
            </a:r>
            <a:r>
              <a:rPr lang="en-US" sz="2400" dirty="0"/>
              <a:t>should use the “</a:t>
            </a:r>
            <a:r>
              <a:rPr lang="en-US" sz="2400" dirty="0" err="1"/>
              <a:t>Abuelito</a:t>
            </a:r>
            <a:r>
              <a:rPr lang="en-US" sz="2400" dirty="0"/>
              <a:t> </a:t>
            </a:r>
            <a:r>
              <a:rPr lang="en-US" sz="2400" dirty="0" smtClean="0"/>
              <a:t>Who</a:t>
            </a:r>
            <a:r>
              <a:rPr lang="en-US" sz="2400" dirty="0"/>
              <a:t>” template to aid their </a:t>
            </a:r>
            <a:endParaRPr lang="en-US" sz="2400" dirty="0" smtClean="0"/>
          </a:p>
          <a:p>
            <a:r>
              <a:rPr lang="en-US" sz="2400" dirty="0"/>
              <a:t> </a:t>
            </a:r>
            <a:r>
              <a:rPr lang="en-US" sz="2400" dirty="0" smtClean="0"/>
              <a:t>     writing </a:t>
            </a:r>
            <a:r>
              <a:rPr lang="en-US" sz="2400" dirty="0"/>
              <a:t>of their </a:t>
            </a:r>
            <a:r>
              <a:rPr lang="en-US" sz="2400" dirty="0" smtClean="0"/>
              <a:t>poem</a:t>
            </a:r>
            <a:r>
              <a:rPr lang="en-US" sz="2400" dirty="0"/>
              <a:t>.  </a:t>
            </a:r>
            <a:endParaRPr lang="en-US" sz="2400" dirty="0" smtClean="0"/>
          </a:p>
          <a:p>
            <a:pPr marL="457200" indent="-457200">
              <a:buFont typeface="Arial" pitchFamily="34" charset="0"/>
              <a:buChar char="•"/>
            </a:pPr>
            <a:r>
              <a:rPr lang="en-US" sz="2400" dirty="0" smtClean="0"/>
              <a:t>Students </a:t>
            </a:r>
            <a:r>
              <a:rPr lang="en-US" sz="2400" dirty="0"/>
              <a:t>then plug their own original ideas into the structure and </a:t>
            </a:r>
            <a:endParaRPr lang="en-US" sz="2400" dirty="0" smtClean="0"/>
          </a:p>
          <a:p>
            <a:pPr marL="457200" indent="-457200"/>
            <a:r>
              <a:rPr lang="en-US" sz="2400" dirty="0" smtClean="0"/>
              <a:t>      create </a:t>
            </a:r>
            <a:r>
              <a:rPr lang="en-US" sz="2400" dirty="0"/>
              <a:t>the rest of the line.</a:t>
            </a:r>
            <a:endParaRPr lang="en-US" sz="2400" dirty="0">
              <a:solidFill>
                <a:schemeClr val="tx2"/>
              </a:solidFill>
            </a:endParaRPr>
          </a:p>
        </p:txBody>
      </p:sp>
      <p:pic>
        <p:nvPicPr>
          <p:cNvPr id="8194" name="Picture 2" descr="C:\Users\spedmgr\Desktop\iPhone Image 9461C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0"/>
            <a:ext cx="4914582" cy="283208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5334000" y="0"/>
            <a:ext cx="2743200" cy="2590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87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600200"/>
          </a:xfrm>
        </p:spPr>
        <p:txBody>
          <a:bodyPr>
            <a:normAutofit/>
          </a:bodyPr>
          <a:lstStyle/>
          <a:p>
            <a:pPr algn="ctr"/>
            <a:r>
              <a:rPr lang="en-US" sz="6000" dirty="0" smtClean="0">
                <a:latin typeface="Stencil" pitchFamily="82" charset="0"/>
              </a:rPr>
              <a:t>S</a:t>
            </a:r>
            <a:r>
              <a:rPr lang="en-US" sz="4400" dirty="0" smtClean="0">
                <a:latin typeface="Stencil" pitchFamily="82" charset="0"/>
              </a:rPr>
              <a:t>tudent</a:t>
            </a:r>
            <a:r>
              <a:rPr lang="en-US" sz="6000" dirty="0">
                <a:latin typeface="Stencil" pitchFamily="82" charset="0"/>
              </a:rPr>
              <a:t> </a:t>
            </a:r>
            <a:r>
              <a:rPr lang="en-US" sz="6000" dirty="0" smtClean="0">
                <a:latin typeface="Stencil" pitchFamily="82" charset="0"/>
              </a:rPr>
              <a:t> A</a:t>
            </a:r>
            <a:r>
              <a:rPr lang="en-US" sz="4400" dirty="0" smtClean="0">
                <a:latin typeface="Stencil" pitchFamily="82" charset="0"/>
              </a:rPr>
              <a:t>ctivity</a:t>
            </a:r>
            <a:r>
              <a:rPr lang="en-US" dirty="0" smtClean="0">
                <a:latin typeface="Stencil" pitchFamily="82" charset="0"/>
              </a:rPr>
              <a:t>   </a:t>
            </a:r>
            <a:endParaRPr lang="en-US" dirty="0">
              <a:latin typeface="Stencil" pitchFamily="82" charset="0"/>
            </a:endParaRPr>
          </a:p>
        </p:txBody>
      </p:sp>
      <p:sp>
        <p:nvSpPr>
          <p:cNvPr id="4" name="TextBox 3"/>
          <p:cNvSpPr txBox="1"/>
          <p:nvPr/>
        </p:nvSpPr>
        <p:spPr>
          <a:xfrm>
            <a:off x="3334623" y="1345823"/>
            <a:ext cx="3980577" cy="5816977"/>
          </a:xfrm>
          <a:prstGeom prst="rect">
            <a:avLst/>
          </a:prstGeom>
          <a:noFill/>
        </p:spPr>
        <p:txBody>
          <a:bodyPr wrap="none" rtlCol="0">
            <a:spAutoFit/>
          </a:bodyPr>
          <a:lstStyle/>
          <a:p>
            <a:r>
              <a:rPr lang="en-US" sz="1200" b="1" dirty="0" smtClean="0"/>
              <a:t>____________________________        </a:t>
            </a:r>
            <a:r>
              <a:rPr lang="en-US" sz="1200" b="1" dirty="0"/>
              <a:t>Who</a:t>
            </a:r>
          </a:p>
          <a:p>
            <a:r>
              <a:rPr lang="en-US" sz="1200" b="1" dirty="0"/>
              <a:t> </a:t>
            </a:r>
          </a:p>
          <a:p>
            <a:r>
              <a:rPr lang="en-US" sz="1200" b="1" dirty="0"/>
              <a:t>_________________ who</a:t>
            </a:r>
          </a:p>
          <a:p>
            <a:r>
              <a:rPr lang="en-US" sz="1200" b="1" dirty="0"/>
              <a:t>And</a:t>
            </a:r>
          </a:p>
          <a:p>
            <a:r>
              <a:rPr lang="en-US" sz="1200" b="1" dirty="0"/>
              <a:t>Who</a:t>
            </a:r>
          </a:p>
          <a:p>
            <a:r>
              <a:rPr lang="en-US" sz="1200" b="1" dirty="0"/>
              <a:t>Who</a:t>
            </a:r>
          </a:p>
          <a:p>
            <a:r>
              <a:rPr lang="en-US" sz="1200" b="1" dirty="0"/>
              <a:t>Whose</a:t>
            </a:r>
          </a:p>
          <a:p>
            <a:r>
              <a:rPr lang="en-US" sz="1200" b="1" dirty="0"/>
              <a:t>Is</a:t>
            </a:r>
          </a:p>
          <a:p>
            <a:r>
              <a:rPr lang="en-US" sz="1200" b="1" dirty="0"/>
              <a:t>Who</a:t>
            </a:r>
          </a:p>
          <a:p>
            <a:r>
              <a:rPr lang="en-US" sz="1200" b="1" dirty="0"/>
              <a:t>Who</a:t>
            </a:r>
          </a:p>
          <a:p>
            <a:r>
              <a:rPr lang="en-US" sz="1200" b="1" dirty="0"/>
              <a:t>Whose</a:t>
            </a:r>
          </a:p>
          <a:p>
            <a:r>
              <a:rPr lang="en-US" sz="1200" b="1" dirty="0"/>
              <a:t>Can’t</a:t>
            </a:r>
          </a:p>
          <a:p>
            <a:r>
              <a:rPr lang="en-US" sz="1200" b="1" dirty="0"/>
              <a:t>Sleeps</a:t>
            </a:r>
          </a:p>
          <a:p>
            <a:r>
              <a:rPr lang="en-US" sz="1200" b="1" dirty="0"/>
              <a:t>Who</a:t>
            </a:r>
          </a:p>
          <a:p>
            <a:r>
              <a:rPr lang="en-US" sz="1200" b="1" dirty="0"/>
              <a:t>Is</a:t>
            </a:r>
          </a:p>
          <a:p>
            <a:r>
              <a:rPr lang="en-US" sz="1200" b="1" dirty="0"/>
              <a:t>Is a</a:t>
            </a:r>
          </a:p>
          <a:p>
            <a:r>
              <a:rPr lang="en-US" sz="1200" b="1" dirty="0"/>
              <a:t>Is</a:t>
            </a:r>
          </a:p>
          <a:p>
            <a:r>
              <a:rPr lang="en-US" sz="1200" b="1" dirty="0"/>
              <a:t>Doesn’t</a:t>
            </a:r>
          </a:p>
          <a:p>
            <a:r>
              <a:rPr lang="en-US" sz="1200" b="1" dirty="0"/>
              <a:t>Is </a:t>
            </a:r>
          </a:p>
          <a:p>
            <a:r>
              <a:rPr lang="en-US" sz="1200" b="1" dirty="0"/>
              <a:t>Who</a:t>
            </a:r>
          </a:p>
          <a:p>
            <a:r>
              <a:rPr lang="en-US" sz="1200" b="1" dirty="0"/>
              <a:t>Is</a:t>
            </a:r>
          </a:p>
          <a:p>
            <a:r>
              <a:rPr lang="en-US" sz="1200" b="1" dirty="0"/>
              <a:t>Who</a:t>
            </a:r>
          </a:p>
          <a:p>
            <a:r>
              <a:rPr lang="en-US" sz="1200" b="1" dirty="0"/>
              <a:t>Is</a:t>
            </a:r>
          </a:p>
          <a:p>
            <a:r>
              <a:rPr lang="en-US" sz="1200" b="1" dirty="0"/>
              <a:t>Asking</a:t>
            </a:r>
          </a:p>
          <a:p>
            <a:r>
              <a:rPr lang="en-US" sz="1200" b="1" dirty="0"/>
              <a:t>Who</a:t>
            </a:r>
          </a:p>
          <a:p>
            <a:r>
              <a:rPr lang="en-US" sz="1200" b="1" dirty="0" smtClean="0"/>
              <a:t> </a:t>
            </a:r>
          </a:p>
          <a:p>
            <a:r>
              <a:rPr lang="en-US" sz="1200" b="1" dirty="0" smtClean="0"/>
              <a:t> </a:t>
            </a:r>
          </a:p>
          <a:p>
            <a:r>
              <a:rPr lang="en-US" sz="1200" b="1" dirty="0" smtClean="0"/>
              <a:t> </a:t>
            </a:r>
          </a:p>
          <a:p>
            <a:r>
              <a:rPr lang="en-US" sz="1200" b="1" dirty="0" smtClean="0"/>
              <a:t>By_______________________________________________</a:t>
            </a:r>
          </a:p>
          <a:p>
            <a:pPr marL="457200" indent="-457200">
              <a:buFont typeface="Arial" pitchFamily="34" charset="0"/>
              <a:buChar char="•"/>
            </a:pPr>
            <a:endParaRPr lang="en-US" sz="2400" dirty="0">
              <a:solidFill>
                <a:schemeClr val="tx2"/>
              </a:solidFill>
            </a:endParaRPr>
          </a:p>
        </p:txBody>
      </p:sp>
      <p:sp>
        <p:nvSpPr>
          <p:cNvPr id="3" name="Rectangle 2"/>
          <p:cNvSpPr/>
          <p:nvPr/>
        </p:nvSpPr>
        <p:spPr>
          <a:xfrm>
            <a:off x="152400" y="1295400"/>
            <a:ext cx="4800600" cy="5575885"/>
          </a:xfrm>
          <a:prstGeom prst="rect">
            <a:avLst/>
          </a:prstGeom>
        </p:spPr>
        <p:txBody>
          <a:bodyPr wrap="square">
            <a:spAutoFit/>
          </a:bodyPr>
          <a:lstStyle/>
          <a:p>
            <a:pPr algn="ctr"/>
            <a:r>
              <a:rPr lang="en-US" sz="1200" b="1" dirty="0" smtClean="0"/>
              <a:t>Maxine </a:t>
            </a:r>
            <a:r>
              <a:rPr lang="en-US" sz="1200" b="1" dirty="0"/>
              <a:t>Who</a:t>
            </a:r>
          </a:p>
          <a:p>
            <a:endParaRPr lang="en-US" sz="1200" b="1" dirty="0"/>
          </a:p>
          <a:p>
            <a:pPr>
              <a:lnSpc>
                <a:spcPts val="1000"/>
              </a:lnSpc>
            </a:pPr>
            <a:r>
              <a:rPr lang="en-US" sz="1200" b="1" dirty="0"/>
              <a:t>Maxine who </a:t>
            </a:r>
            <a:r>
              <a:rPr lang="en-US" sz="1200" b="1" dirty="0" smtClean="0"/>
              <a:t>loves </a:t>
            </a:r>
            <a:r>
              <a:rPr lang="en-US" sz="1200" b="1" dirty="0"/>
              <a:t>everything about life</a:t>
            </a:r>
          </a:p>
          <a:p>
            <a:pPr>
              <a:lnSpc>
                <a:spcPts val="1000"/>
              </a:lnSpc>
            </a:pPr>
            <a:endParaRPr lang="en-US" sz="1200" b="1" dirty="0"/>
          </a:p>
          <a:p>
            <a:pPr>
              <a:lnSpc>
                <a:spcPts val="1000"/>
              </a:lnSpc>
            </a:pPr>
            <a:r>
              <a:rPr lang="en-US" sz="1200" b="1" dirty="0"/>
              <a:t>And asks when she will see me again</a:t>
            </a:r>
          </a:p>
          <a:p>
            <a:pPr>
              <a:lnSpc>
                <a:spcPts val="1000"/>
              </a:lnSpc>
            </a:pPr>
            <a:endParaRPr lang="en-US" sz="1200" b="1" dirty="0"/>
          </a:p>
          <a:p>
            <a:pPr>
              <a:lnSpc>
                <a:spcPts val="1000"/>
              </a:lnSpc>
            </a:pPr>
            <a:r>
              <a:rPr lang="en-US" sz="1200" b="1" dirty="0"/>
              <a:t>Who is </a:t>
            </a:r>
            <a:r>
              <a:rPr lang="en-US" sz="1200" b="1" dirty="0" smtClean="0"/>
              <a:t>always with </a:t>
            </a:r>
            <a:r>
              <a:rPr lang="en-US" sz="1200" b="1" dirty="0"/>
              <a:t>laughter</a:t>
            </a:r>
          </a:p>
          <a:p>
            <a:pPr>
              <a:lnSpc>
                <a:spcPts val="1000"/>
              </a:lnSpc>
            </a:pPr>
            <a:endParaRPr lang="en-US" sz="1200" b="1" dirty="0"/>
          </a:p>
          <a:p>
            <a:pPr>
              <a:lnSpc>
                <a:spcPts val="1000"/>
              </a:lnSpc>
            </a:pPr>
            <a:r>
              <a:rPr lang="en-US" sz="1200" b="1" dirty="0"/>
              <a:t>Who is full of Joy and Happiness</a:t>
            </a:r>
          </a:p>
          <a:p>
            <a:pPr>
              <a:lnSpc>
                <a:spcPts val="1000"/>
              </a:lnSpc>
            </a:pPr>
            <a:endParaRPr lang="en-US" sz="1200" b="1" dirty="0"/>
          </a:p>
          <a:p>
            <a:pPr>
              <a:lnSpc>
                <a:spcPts val="1000"/>
              </a:lnSpc>
            </a:pPr>
            <a:r>
              <a:rPr lang="en-US" sz="1200" b="1" dirty="0"/>
              <a:t>Whose family couldn't care more about her</a:t>
            </a:r>
          </a:p>
          <a:p>
            <a:pPr>
              <a:lnSpc>
                <a:spcPts val="1000"/>
              </a:lnSpc>
            </a:pPr>
            <a:endParaRPr lang="en-US" sz="1200" b="1" dirty="0"/>
          </a:p>
          <a:p>
            <a:pPr>
              <a:lnSpc>
                <a:spcPts val="1000"/>
              </a:lnSpc>
            </a:pPr>
            <a:r>
              <a:rPr lang="en-US" sz="1200" b="1" dirty="0"/>
              <a:t>Is now happier than ever</a:t>
            </a:r>
          </a:p>
          <a:p>
            <a:pPr>
              <a:lnSpc>
                <a:spcPts val="1000"/>
              </a:lnSpc>
            </a:pPr>
            <a:endParaRPr lang="en-US" sz="1200" b="1" dirty="0"/>
          </a:p>
          <a:p>
            <a:pPr>
              <a:lnSpc>
                <a:spcPts val="1000"/>
              </a:lnSpc>
            </a:pPr>
            <a:r>
              <a:rPr lang="en-US" sz="1200" b="1" dirty="0"/>
              <a:t>Who tells us that she is fine</a:t>
            </a:r>
          </a:p>
          <a:p>
            <a:pPr>
              <a:lnSpc>
                <a:spcPts val="1000"/>
              </a:lnSpc>
            </a:pPr>
            <a:endParaRPr lang="en-US" sz="1200" b="1" dirty="0"/>
          </a:p>
          <a:p>
            <a:pPr>
              <a:lnSpc>
                <a:spcPts val="1000"/>
              </a:lnSpc>
            </a:pPr>
            <a:r>
              <a:rPr lang="en-US" sz="1200" b="1" dirty="0"/>
              <a:t>Who tells us there is something wrong</a:t>
            </a:r>
          </a:p>
          <a:p>
            <a:pPr>
              <a:lnSpc>
                <a:spcPts val="1000"/>
              </a:lnSpc>
            </a:pPr>
            <a:endParaRPr lang="en-US" sz="1200" b="1" dirty="0"/>
          </a:p>
          <a:p>
            <a:pPr>
              <a:lnSpc>
                <a:spcPts val="1000"/>
              </a:lnSpc>
            </a:pPr>
            <a:r>
              <a:rPr lang="en-US" sz="1200" b="1" dirty="0"/>
              <a:t>Who used to listen to the birds sing</a:t>
            </a:r>
          </a:p>
          <a:p>
            <a:pPr>
              <a:lnSpc>
                <a:spcPts val="1000"/>
              </a:lnSpc>
            </a:pPr>
            <a:endParaRPr lang="en-US" sz="1200" b="1" dirty="0"/>
          </a:p>
          <a:p>
            <a:pPr>
              <a:lnSpc>
                <a:spcPts val="1000"/>
              </a:lnSpc>
            </a:pPr>
            <a:r>
              <a:rPr lang="en-US" sz="1200" b="1" dirty="0"/>
              <a:t>Is now listening to them more than ever</a:t>
            </a:r>
          </a:p>
          <a:p>
            <a:pPr>
              <a:lnSpc>
                <a:spcPts val="1000"/>
              </a:lnSpc>
            </a:pPr>
            <a:endParaRPr lang="en-US" sz="1200" b="1" dirty="0"/>
          </a:p>
          <a:p>
            <a:pPr>
              <a:lnSpc>
                <a:spcPts val="1000"/>
              </a:lnSpc>
            </a:pPr>
            <a:r>
              <a:rPr lang="en-US" sz="1200" b="1" dirty="0"/>
              <a:t>Doesn't have a care in the world</a:t>
            </a:r>
          </a:p>
          <a:p>
            <a:pPr>
              <a:lnSpc>
                <a:spcPts val="1000"/>
              </a:lnSpc>
            </a:pPr>
            <a:endParaRPr lang="en-US" sz="1200" b="1" dirty="0"/>
          </a:p>
          <a:p>
            <a:pPr>
              <a:lnSpc>
                <a:spcPts val="1000"/>
              </a:lnSpc>
            </a:pPr>
            <a:r>
              <a:rPr lang="en-US" sz="1200" b="1" dirty="0"/>
              <a:t>Is having fun</a:t>
            </a:r>
          </a:p>
          <a:p>
            <a:pPr>
              <a:lnSpc>
                <a:spcPts val="1000"/>
              </a:lnSpc>
            </a:pPr>
            <a:endParaRPr lang="en-US" sz="1200" b="1" dirty="0"/>
          </a:p>
          <a:p>
            <a:pPr>
              <a:lnSpc>
                <a:spcPts val="1000"/>
              </a:lnSpc>
            </a:pPr>
            <a:r>
              <a:rPr lang="en-US" sz="1200" b="1" dirty="0"/>
              <a:t>Who </a:t>
            </a:r>
            <a:r>
              <a:rPr lang="en-US" sz="1200" b="1" dirty="0" smtClean="0"/>
              <a:t>has </a:t>
            </a:r>
            <a:r>
              <a:rPr lang="en-US" sz="1200" b="1" dirty="0"/>
              <a:t>eyes as blue as the sky</a:t>
            </a:r>
          </a:p>
          <a:p>
            <a:pPr>
              <a:lnSpc>
                <a:spcPts val="1000"/>
              </a:lnSpc>
            </a:pPr>
            <a:endParaRPr lang="en-US" sz="1200" b="1" dirty="0"/>
          </a:p>
          <a:p>
            <a:pPr>
              <a:lnSpc>
                <a:spcPts val="1000"/>
              </a:lnSpc>
            </a:pPr>
            <a:r>
              <a:rPr lang="en-US" sz="1200" b="1" dirty="0"/>
              <a:t>Whose </a:t>
            </a:r>
            <a:r>
              <a:rPr lang="en-US" sz="1200" b="1" dirty="0" smtClean="0"/>
              <a:t>wrinkles were </a:t>
            </a:r>
            <a:r>
              <a:rPr lang="en-US" sz="1200" b="1" dirty="0"/>
              <a:t>beautiful</a:t>
            </a:r>
          </a:p>
          <a:p>
            <a:pPr>
              <a:lnSpc>
                <a:spcPts val="1000"/>
              </a:lnSpc>
            </a:pPr>
            <a:endParaRPr lang="en-US" sz="1200" b="1" dirty="0"/>
          </a:p>
          <a:p>
            <a:pPr>
              <a:lnSpc>
                <a:spcPts val="1000"/>
              </a:lnSpc>
            </a:pPr>
            <a:r>
              <a:rPr lang="en-US" sz="1200" b="1" dirty="0"/>
              <a:t>Is my idol</a:t>
            </a:r>
          </a:p>
          <a:p>
            <a:pPr>
              <a:lnSpc>
                <a:spcPts val="1000"/>
              </a:lnSpc>
            </a:pPr>
            <a:endParaRPr lang="en-US" sz="1200" b="1" dirty="0"/>
          </a:p>
          <a:p>
            <a:pPr>
              <a:lnSpc>
                <a:spcPts val="1000"/>
              </a:lnSpc>
            </a:pPr>
            <a:r>
              <a:rPr lang="en-US" sz="1200" b="1" dirty="0"/>
              <a:t>Who couldn't care more about her children</a:t>
            </a:r>
          </a:p>
          <a:p>
            <a:pPr>
              <a:lnSpc>
                <a:spcPts val="1000"/>
              </a:lnSpc>
            </a:pPr>
            <a:endParaRPr lang="en-US" sz="1200" b="1" dirty="0"/>
          </a:p>
          <a:p>
            <a:pPr>
              <a:lnSpc>
                <a:spcPts val="1000"/>
              </a:lnSpc>
            </a:pPr>
            <a:r>
              <a:rPr lang="en-US" sz="1200" b="1" dirty="0"/>
              <a:t>Is eighty-seven years old</a:t>
            </a:r>
          </a:p>
          <a:p>
            <a:pPr>
              <a:lnSpc>
                <a:spcPts val="1000"/>
              </a:lnSpc>
            </a:pPr>
            <a:endParaRPr lang="en-US" sz="1200" b="1" dirty="0"/>
          </a:p>
          <a:p>
            <a:pPr>
              <a:lnSpc>
                <a:spcPts val="1000"/>
              </a:lnSpc>
            </a:pPr>
            <a:r>
              <a:rPr lang="en-US" sz="1200" b="1" dirty="0"/>
              <a:t>Asking when she will see me again</a:t>
            </a:r>
          </a:p>
          <a:p>
            <a:pPr>
              <a:lnSpc>
                <a:spcPts val="1000"/>
              </a:lnSpc>
            </a:pPr>
            <a:endParaRPr lang="en-US" sz="1200" b="1" dirty="0"/>
          </a:p>
          <a:p>
            <a:pPr>
              <a:lnSpc>
                <a:spcPts val="1000"/>
              </a:lnSpc>
            </a:pPr>
            <a:r>
              <a:rPr lang="en-US" sz="1200" b="1" dirty="0"/>
              <a:t>Who loved everything the world had to offer</a:t>
            </a:r>
          </a:p>
          <a:p>
            <a:endParaRPr lang="en-US" sz="1200" dirty="0"/>
          </a:p>
          <a:p>
            <a:r>
              <a:rPr lang="en-US" sz="1200" dirty="0"/>
              <a:t> </a:t>
            </a:r>
          </a:p>
        </p:txBody>
      </p:sp>
      <p:pic>
        <p:nvPicPr>
          <p:cNvPr id="9218" name="Picture 2" descr="C:\Users\spedmgr\Desktop\iPhone Image 9461C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6488" y="1676400"/>
            <a:ext cx="3267512" cy="48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754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en-US" b="1" dirty="0">
                <a:latin typeface="Georgia" pitchFamily="18" charset="0"/>
              </a:rPr>
              <a:t>G</a:t>
            </a:r>
            <a:r>
              <a:rPr lang="en-US" b="1" dirty="0" smtClean="0">
                <a:latin typeface="Georgia" pitchFamily="18" charset="0"/>
              </a:rPr>
              <a:t>rade 6 TEKS </a:t>
            </a:r>
            <a:endParaRPr lang="en-US" b="1" dirty="0">
              <a:latin typeface="Georgia" pitchFamily="18" charset="0"/>
            </a:endParaRPr>
          </a:p>
        </p:txBody>
      </p:sp>
      <p:sp>
        <p:nvSpPr>
          <p:cNvPr id="4" name="Content Placeholder 3"/>
          <p:cNvSpPr>
            <a:spLocks noGrp="1"/>
          </p:cNvSpPr>
          <p:nvPr>
            <p:ph sz="half" idx="2"/>
          </p:nvPr>
        </p:nvSpPr>
        <p:spPr>
          <a:xfrm>
            <a:off x="758952" y="1329264"/>
            <a:ext cx="7623048" cy="4690536"/>
          </a:xfrm>
        </p:spPr>
        <p:txBody>
          <a:bodyPr>
            <a:normAutofit fontScale="92500" lnSpcReduction="20000"/>
          </a:bodyPr>
          <a:lstStyle/>
          <a:p>
            <a:pPr marL="0" indent="0" algn="ctr">
              <a:buNone/>
            </a:pPr>
            <a:r>
              <a:rPr lang="en-US" dirty="0">
                <a:solidFill>
                  <a:schemeClr val="accent1">
                    <a:lumMod val="60000"/>
                    <a:lumOff val="40000"/>
                  </a:schemeClr>
                </a:solidFill>
              </a:rPr>
              <a:t>(4) </a:t>
            </a:r>
            <a:r>
              <a:rPr lang="en-US" dirty="0"/>
              <a:t>Reading/Comprehension of Literary Text/Poetry. </a:t>
            </a:r>
          </a:p>
          <a:p>
            <a:r>
              <a:rPr lang="en-US" dirty="0"/>
              <a:t>Students understand, make inferences and draw conclusions about the structure and elements of poetry and provide evidence from text to support their understanding. Students are expected to explain how figurative language (e.g., personification, metaphors, similes, hyperbole) contributes to the meaning of a poem.</a:t>
            </a:r>
          </a:p>
          <a:p>
            <a:pPr marL="0" indent="0" algn="ctr">
              <a:buNone/>
            </a:pPr>
            <a:r>
              <a:rPr lang="en-US" dirty="0">
                <a:solidFill>
                  <a:schemeClr val="accent1">
                    <a:lumMod val="60000"/>
                    <a:lumOff val="40000"/>
                  </a:schemeClr>
                </a:solidFill>
              </a:rPr>
              <a:t>(15) </a:t>
            </a:r>
            <a:r>
              <a:rPr lang="en-US" dirty="0"/>
              <a:t>Writing/Literary Texts. </a:t>
            </a:r>
          </a:p>
          <a:p>
            <a:r>
              <a:rPr lang="en-US" dirty="0"/>
              <a:t>Students write literary texts to express their ideas and feelings about real or imagined people, events, and ideas. Students are expected to</a:t>
            </a:r>
            <a:r>
              <a:rPr lang="en-US" dirty="0" smtClean="0"/>
              <a:t>:</a:t>
            </a:r>
          </a:p>
          <a:p>
            <a:pPr marL="320040" lvl="1" indent="0">
              <a:buNone/>
            </a:pPr>
            <a:r>
              <a:rPr lang="en-US" dirty="0" smtClean="0">
                <a:solidFill>
                  <a:schemeClr val="accent1">
                    <a:lumMod val="60000"/>
                    <a:lumOff val="40000"/>
                  </a:schemeClr>
                </a:solidFill>
              </a:rPr>
              <a:t>(</a:t>
            </a:r>
            <a:r>
              <a:rPr lang="en-US" dirty="0">
                <a:solidFill>
                  <a:schemeClr val="accent1">
                    <a:lumMod val="60000"/>
                    <a:lumOff val="40000"/>
                  </a:schemeClr>
                </a:solidFill>
              </a:rPr>
              <a:t>B) </a:t>
            </a:r>
            <a:r>
              <a:rPr lang="en-US" dirty="0"/>
              <a:t>write poems using:</a:t>
            </a:r>
          </a:p>
          <a:p>
            <a:pPr marL="0" indent="0" algn="ctr">
              <a:buNone/>
            </a:pPr>
            <a:r>
              <a:rPr lang="en-US" dirty="0" smtClean="0"/>
              <a:t>(</a:t>
            </a:r>
            <a:r>
              <a:rPr lang="en-US" dirty="0" err="1"/>
              <a:t>i</a:t>
            </a:r>
            <a:r>
              <a:rPr lang="en-US" dirty="0"/>
              <a:t>) poetic techniques (e.g., alliteration, onomatopoeia);</a:t>
            </a:r>
          </a:p>
          <a:p>
            <a:pPr marL="0" indent="0" algn="ctr">
              <a:buNone/>
            </a:pPr>
            <a:r>
              <a:rPr lang="en-US" dirty="0"/>
              <a:t>(ii) figurative language (e.g., similes, metaphors); and</a:t>
            </a:r>
          </a:p>
          <a:p>
            <a:pPr marL="0" indent="0" algn="ctr">
              <a:buNone/>
            </a:pPr>
            <a:r>
              <a:rPr lang="en-US" dirty="0"/>
              <a:t>(iii) graphic elements (e.g., capital letters, line length).</a:t>
            </a:r>
          </a:p>
          <a:p>
            <a:endParaRPr lang="en-US" dirty="0"/>
          </a:p>
        </p:txBody>
      </p:sp>
    </p:spTree>
    <p:extLst>
      <p:ext uri="{BB962C8B-B14F-4D97-AF65-F5344CB8AC3E}">
        <p14:creationId xmlns:p14="http://schemas.microsoft.com/office/powerpoint/2010/main" val="1983833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Sandra Cisneros?</a:t>
            </a:r>
            <a:endParaRPr lang="en-US" dirty="0"/>
          </a:p>
        </p:txBody>
      </p:sp>
      <p:sp>
        <p:nvSpPr>
          <p:cNvPr id="3" name="Content Placeholder 2"/>
          <p:cNvSpPr>
            <a:spLocks noGrp="1"/>
          </p:cNvSpPr>
          <p:nvPr>
            <p:ph idx="1"/>
          </p:nvPr>
        </p:nvSpPr>
        <p:spPr>
          <a:xfrm>
            <a:off x="762000" y="685800"/>
            <a:ext cx="7543800" cy="4572000"/>
          </a:xfrm>
        </p:spPr>
        <p:txBody>
          <a:bodyPr>
            <a:normAutofit lnSpcReduction="10000"/>
          </a:bodyPr>
          <a:lstStyle/>
          <a:p>
            <a:r>
              <a:rPr lang="en-US" dirty="0"/>
              <a:t>American writer and poet. </a:t>
            </a:r>
            <a:endParaRPr lang="en-US" dirty="0" smtClean="0"/>
          </a:p>
          <a:p>
            <a:r>
              <a:rPr lang="en-US" dirty="0" smtClean="0"/>
              <a:t>Born </a:t>
            </a:r>
            <a:r>
              <a:rPr lang="en-US" dirty="0"/>
              <a:t>on December 20, 1954, in Chicago, Illinois. </a:t>
            </a:r>
            <a:endParaRPr lang="en-US" dirty="0" smtClean="0"/>
          </a:p>
          <a:p>
            <a:r>
              <a:rPr lang="en-US" dirty="0" smtClean="0"/>
              <a:t>One </a:t>
            </a:r>
            <a:r>
              <a:rPr lang="en-US" dirty="0"/>
              <a:t>of seven children and the only </a:t>
            </a:r>
            <a:r>
              <a:rPr lang="en-US" dirty="0" smtClean="0"/>
              <a:t>daughter</a:t>
            </a:r>
          </a:p>
          <a:p>
            <a:r>
              <a:rPr lang="en-US" dirty="0" smtClean="0"/>
              <a:t>She </a:t>
            </a:r>
            <a:r>
              <a:rPr lang="en-US" dirty="0"/>
              <a:t>and her six brothers grew up in Mexico and Chicago</a:t>
            </a:r>
            <a:r>
              <a:rPr lang="en-US" dirty="0" smtClean="0"/>
              <a:t>.</a:t>
            </a:r>
          </a:p>
          <a:p>
            <a:r>
              <a:rPr lang="en-US" dirty="0" smtClean="0"/>
              <a:t>Constant moving often made her feel displaced and divided her cultural loyalties.  </a:t>
            </a:r>
          </a:p>
          <a:p>
            <a:r>
              <a:rPr lang="en-US" dirty="0"/>
              <a:t>S</a:t>
            </a:r>
            <a:r>
              <a:rPr lang="en-US" dirty="0" smtClean="0"/>
              <a:t>he </a:t>
            </a:r>
            <a:r>
              <a:rPr lang="en-US" dirty="0"/>
              <a:t>has written extensively about the Latina experience in the United States. </a:t>
            </a:r>
          </a:p>
          <a:p>
            <a:r>
              <a:rPr lang="en-US" dirty="0" smtClean="0"/>
              <a:t>Cisneros </a:t>
            </a:r>
            <a:r>
              <a:rPr lang="en-US" dirty="0"/>
              <a:t>is best known for </a:t>
            </a:r>
            <a:r>
              <a:rPr lang="en-US" u="sng" dirty="0"/>
              <a:t>The House on Mango Street </a:t>
            </a:r>
            <a:r>
              <a:rPr lang="en-US" dirty="0"/>
              <a:t>(1984), which tells the story of a young Latina woman coming of age in Chicago. </a:t>
            </a:r>
            <a:endParaRPr lang="en-US" dirty="0" smtClean="0"/>
          </a:p>
          <a:p>
            <a:r>
              <a:rPr lang="en-US" dirty="0" smtClean="0"/>
              <a:t>The </a:t>
            </a:r>
            <a:r>
              <a:rPr lang="en-US" dirty="0"/>
              <a:t>novel has sold more than two million copies.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3413" y="0"/>
            <a:ext cx="201058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7575" y="4419600"/>
            <a:ext cx="18764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594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96200" cy="1600200"/>
          </a:xfrm>
        </p:spPr>
        <p:txBody>
          <a:bodyPr>
            <a:normAutofit/>
          </a:bodyPr>
          <a:lstStyle/>
          <a:p>
            <a:r>
              <a:rPr lang="en-US" sz="4800" dirty="0" smtClean="0"/>
              <a:t>Benefits of Using a Lap Book</a:t>
            </a:r>
            <a:endParaRPr lang="en-US" sz="4800" dirty="0"/>
          </a:p>
        </p:txBody>
      </p:sp>
      <p:sp>
        <p:nvSpPr>
          <p:cNvPr id="3" name="Content Placeholder 2"/>
          <p:cNvSpPr>
            <a:spLocks noGrp="1"/>
          </p:cNvSpPr>
          <p:nvPr>
            <p:ph idx="1"/>
          </p:nvPr>
        </p:nvSpPr>
        <p:spPr>
          <a:xfrm>
            <a:off x="685800" y="1447800"/>
            <a:ext cx="7543800" cy="4572000"/>
          </a:xfrm>
        </p:spPr>
        <p:txBody>
          <a:bodyPr>
            <a:normAutofit/>
          </a:bodyPr>
          <a:lstStyle/>
          <a:p>
            <a:r>
              <a:rPr lang="en-US" dirty="0" smtClean="0"/>
              <a:t>Encourages students to </a:t>
            </a:r>
            <a:r>
              <a:rPr lang="en-US" dirty="0"/>
              <a:t>find the information they are looking </a:t>
            </a:r>
            <a:r>
              <a:rPr lang="en-US" dirty="0" smtClean="0"/>
              <a:t>for.</a:t>
            </a:r>
          </a:p>
          <a:p>
            <a:r>
              <a:rPr lang="en-US" dirty="0" smtClean="0"/>
              <a:t>Allows teachers and to students observe and evaluate level of understanding.</a:t>
            </a:r>
          </a:p>
          <a:p>
            <a:r>
              <a:rPr lang="en-US" dirty="0"/>
              <a:t>C</a:t>
            </a:r>
            <a:r>
              <a:rPr lang="en-US" dirty="0" smtClean="0"/>
              <a:t>an </a:t>
            </a:r>
            <a:r>
              <a:rPr lang="en-US" dirty="0"/>
              <a:t>be </a:t>
            </a:r>
            <a:r>
              <a:rPr lang="en-US" dirty="0" smtClean="0"/>
              <a:t>adjusted to meet the needs of any student (LD or GT).  </a:t>
            </a:r>
          </a:p>
          <a:p>
            <a:r>
              <a:rPr lang="en-US" dirty="0" smtClean="0"/>
              <a:t>Allows students to learn variety of skills.</a:t>
            </a:r>
          </a:p>
          <a:p>
            <a:r>
              <a:rPr lang="en-US" dirty="0" smtClean="0"/>
              <a:t>Breaks down large or difficult content into manageable parts.</a:t>
            </a:r>
          </a:p>
          <a:p>
            <a:r>
              <a:rPr lang="en-US" dirty="0" smtClean="0"/>
              <a:t>Enables students to interactively review material.</a:t>
            </a:r>
          </a:p>
          <a:p>
            <a:r>
              <a:rPr lang="en-US" dirty="0" smtClean="0"/>
              <a:t>Tool for displaying classroom knowledge.  </a:t>
            </a:r>
          </a:p>
        </p:txBody>
      </p:sp>
    </p:spTree>
    <p:extLst>
      <p:ext uri="{BB962C8B-B14F-4D97-AF65-F5344CB8AC3E}">
        <p14:creationId xmlns:p14="http://schemas.microsoft.com/office/powerpoint/2010/main" val="3202093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162800" cy="1600200"/>
          </a:xfrm>
        </p:spPr>
        <p:txBody>
          <a:bodyPr>
            <a:normAutofit/>
          </a:bodyPr>
          <a:lstStyle/>
          <a:p>
            <a:pPr algn="ctr"/>
            <a:r>
              <a:rPr lang="en-US" dirty="0" smtClean="0"/>
              <a:t>Lap Book Examples  </a:t>
            </a:r>
            <a:r>
              <a:rPr lang="en-US" sz="2400" dirty="0" smtClean="0"/>
              <a:t>(Oct. 15</a:t>
            </a:r>
            <a:r>
              <a:rPr lang="en-US" sz="2400" baseline="30000" dirty="0" smtClean="0"/>
              <a:t>th</a:t>
            </a:r>
            <a:r>
              <a:rPr lang="en-US" sz="2400" dirty="0" smtClean="0"/>
              <a:t>)</a:t>
            </a: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143000"/>
            <a:ext cx="2715491" cy="33528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149927"/>
            <a:ext cx="5562600" cy="312420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319588"/>
            <a:ext cx="2381250" cy="2465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550153"/>
            <a:ext cx="2743200" cy="2235199"/>
          </a:xfrm>
          <a:prstGeom prst="rect">
            <a:avLst/>
          </a:prstGeom>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787" y="4326515"/>
            <a:ext cx="3300413" cy="24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09600" y="1241047"/>
            <a:ext cx="1219200" cy="31785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48222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6781800" cy="1600200"/>
          </a:xfrm>
        </p:spPr>
        <p:txBody>
          <a:bodyPr/>
          <a:lstStyle/>
          <a:p>
            <a:r>
              <a:rPr lang="en-US" dirty="0" smtClean="0"/>
              <a:t>Vocabulary Preview</a:t>
            </a:r>
            <a:endParaRPr lang="en-US" dirty="0"/>
          </a:p>
        </p:txBody>
      </p:sp>
      <p:sp>
        <p:nvSpPr>
          <p:cNvPr id="4" name="TextBox 3"/>
          <p:cNvSpPr txBox="1"/>
          <p:nvPr/>
        </p:nvSpPr>
        <p:spPr>
          <a:xfrm>
            <a:off x="152400" y="1371600"/>
            <a:ext cx="5104282" cy="4401205"/>
          </a:xfrm>
          <a:prstGeom prst="rect">
            <a:avLst/>
          </a:prstGeom>
          <a:noFill/>
        </p:spPr>
        <p:txBody>
          <a:bodyPr wrap="none" rtlCol="0">
            <a:spAutoFit/>
          </a:bodyPr>
          <a:lstStyle/>
          <a:p>
            <a:pPr marL="285750" indent="-285750">
              <a:buFont typeface="Arial" pitchFamily="34" charset="0"/>
              <a:buChar char="•"/>
            </a:pPr>
            <a:r>
              <a:rPr lang="en-US" sz="2800" dirty="0" smtClean="0"/>
              <a:t>Pre-teach vocabulary</a:t>
            </a:r>
          </a:p>
          <a:p>
            <a:r>
              <a:rPr lang="en-US" sz="2800" dirty="0" smtClean="0"/>
              <a:t>    or poetic devices</a:t>
            </a:r>
          </a:p>
          <a:p>
            <a:endParaRPr lang="en-US" sz="2800" dirty="0" smtClean="0"/>
          </a:p>
          <a:p>
            <a:pPr marL="285750" indent="-285750">
              <a:buFont typeface="Arial" pitchFamily="34" charset="0"/>
              <a:buChar char="•"/>
            </a:pPr>
            <a:r>
              <a:rPr lang="en-US" sz="2800" dirty="0" smtClean="0"/>
              <a:t>Should be defined as well as </a:t>
            </a:r>
          </a:p>
          <a:p>
            <a:r>
              <a:rPr lang="en-US" sz="2800" dirty="0"/>
              <a:t> </a:t>
            </a:r>
            <a:r>
              <a:rPr lang="en-US" sz="2800" dirty="0" smtClean="0"/>
              <a:t>      discussed</a:t>
            </a:r>
          </a:p>
          <a:p>
            <a:pPr marL="285750" indent="-285750">
              <a:buFont typeface="Arial" pitchFamily="34" charset="0"/>
              <a:buChar char="•"/>
            </a:pPr>
            <a:r>
              <a:rPr lang="en-US" sz="2800" dirty="0"/>
              <a:t>This allows </a:t>
            </a:r>
            <a:r>
              <a:rPr lang="en-US" sz="2800" dirty="0" smtClean="0"/>
              <a:t>students to </a:t>
            </a:r>
            <a:r>
              <a:rPr lang="en-US" sz="2800" dirty="0"/>
              <a:t>develop </a:t>
            </a:r>
            <a:endParaRPr lang="en-US" sz="2800" dirty="0" smtClean="0"/>
          </a:p>
          <a:p>
            <a:r>
              <a:rPr lang="en-US" sz="2800" dirty="0"/>
              <a:t> </a:t>
            </a:r>
            <a:r>
              <a:rPr lang="en-US" sz="2800" dirty="0" smtClean="0"/>
              <a:t>   an understanding </a:t>
            </a:r>
            <a:r>
              <a:rPr lang="en-US" sz="2800" dirty="0"/>
              <a:t>of the word’s </a:t>
            </a:r>
            <a:endParaRPr lang="en-US" sz="2800" dirty="0" smtClean="0"/>
          </a:p>
          <a:p>
            <a:r>
              <a:rPr lang="en-US" sz="2800" dirty="0"/>
              <a:t> </a:t>
            </a:r>
            <a:r>
              <a:rPr lang="en-US" sz="2800" dirty="0" smtClean="0"/>
              <a:t>   connotations as </a:t>
            </a:r>
            <a:r>
              <a:rPr lang="en-US" sz="2800" dirty="0"/>
              <a:t>well as its </a:t>
            </a:r>
          </a:p>
          <a:p>
            <a:r>
              <a:rPr lang="en-US" sz="2800" dirty="0" smtClean="0"/>
              <a:t>    denotation.</a:t>
            </a:r>
          </a:p>
          <a:p>
            <a:pPr marL="285750" indent="-285750">
              <a:buFont typeface="Arial" pitchFamily="34" charset="0"/>
              <a:buChar char="•"/>
            </a:pPr>
            <a:r>
              <a:rPr lang="en-US" sz="2800" dirty="0" smtClean="0"/>
              <a:t>Provides teachers with feedback</a:t>
            </a:r>
          </a:p>
        </p:txBody>
      </p:sp>
      <p:sp>
        <p:nvSpPr>
          <p:cNvPr id="6" name="TextBox 5"/>
          <p:cNvSpPr txBox="1"/>
          <p:nvPr/>
        </p:nvSpPr>
        <p:spPr>
          <a:xfrm>
            <a:off x="152400" y="5725180"/>
            <a:ext cx="2380780" cy="523220"/>
          </a:xfrm>
          <a:prstGeom prst="rect">
            <a:avLst/>
          </a:prstGeom>
          <a:noFill/>
        </p:spPr>
        <p:txBody>
          <a:bodyPr wrap="none" rtlCol="0">
            <a:spAutoFit/>
          </a:bodyPr>
          <a:lstStyle/>
          <a:p>
            <a:pPr>
              <a:buFont typeface="Arial" pitchFamily="34" charset="0"/>
              <a:buChar char="•"/>
            </a:pPr>
            <a:r>
              <a:rPr lang="en-US" sz="2800" dirty="0" smtClean="0"/>
              <a:t> Choice Board</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143000"/>
            <a:ext cx="4495800" cy="2505402"/>
          </a:xfrm>
          <a:prstGeom prst="rect">
            <a:avLst/>
          </a:prstGeom>
        </p:spPr>
      </p:pic>
      <p:sp>
        <p:nvSpPr>
          <p:cNvPr id="5" name="Oval 4"/>
          <p:cNvSpPr/>
          <p:nvPr/>
        </p:nvSpPr>
        <p:spPr>
          <a:xfrm>
            <a:off x="4600709" y="1149927"/>
            <a:ext cx="1193490" cy="24292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3187" y="3733800"/>
            <a:ext cx="3960813" cy="2752090"/>
          </a:xfrm>
          <a:prstGeom prst="rect">
            <a:avLst/>
          </a:prstGeom>
          <a:noFill/>
          <a:ln>
            <a:noFill/>
          </a:ln>
        </p:spPr>
      </p:pic>
    </p:spTree>
    <p:extLst>
      <p:ext uri="{BB962C8B-B14F-4D97-AF65-F5344CB8AC3E}">
        <p14:creationId xmlns:p14="http://schemas.microsoft.com/office/powerpoint/2010/main" val="246378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81800" cy="1600200"/>
          </a:xfrm>
        </p:spPr>
        <p:txBody>
          <a:bodyPr>
            <a:normAutofit fontScale="90000"/>
          </a:bodyPr>
          <a:lstStyle/>
          <a:p>
            <a:pPr algn="ctr"/>
            <a:r>
              <a:rPr lang="en-US" dirty="0" smtClean="0">
                <a:latin typeface="Georgia" pitchFamily="18" charset="0"/>
              </a:rPr>
              <a:t>Analyzing </a:t>
            </a:r>
            <a:r>
              <a:rPr lang="en-US" dirty="0">
                <a:latin typeface="Georgia" pitchFamily="18" charset="0"/>
              </a:rPr>
              <a:t>the Poem </a:t>
            </a:r>
            <a:r>
              <a:rPr lang="en-US" dirty="0" smtClean="0">
                <a:latin typeface="Georgia" pitchFamily="18" charset="0"/>
              </a:rPr>
              <a:t>: </a:t>
            </a:r>
            <a:r>
              <a:rPr lang="en-US" dirty="0">
                <a:latin typeface="Georgia" pitchFamily="18" charset="0"/>
              </a:rPr>
              <a:t>TPCASTT</a:t>
            </a:r>
          </a:p>
        </p:txBody>
      </p:sp>
      <p:sp>
        <p:nvSpPr>
          <p:cNvPr id="3" name="Content Placeholder 2"/>
          <p:cNvSpPr>
            <a:spLocks noGrp="1"/>
          </p:cNvSpPr>
          <p:nvPr>
            <p:ph idx="1"/>
          </p:nvPr>
        </p:nvSpPr>
        <p:spPr>
          <a:xfrm>
            <a:off x="838200" y="2286000"/>
            <a:ext cx="7543800" cy="3886200"/>
          </a:xfrm>
        </p:spPr>
        <p:txBody>
          <a:bodyPr>
            <a:normAutofit lnSpcReduction="10000"/>
          </a:bodyPr>
          <a:lstStyle/>
          <a:p>
            <a:pPr>
              <a:lnSpc>
                <a:spcPct val="90000"/>
              </a:lnSpc>
            </a:pPr>
            <a:r>
              <a:rPr lang="en-US" sz="3600" b="1" dirty="0">
                <a:latin typeface="Georgia" pitchFamily="18" charset="0"/>
              </a:rPr>
              <a:t>T</a:t>
            </a:r>
            <a:r>
              <a:rPr lang="en-US" sz="3600" dirty="0" smtClean="0">
                <a:latin typeface="Georgia" pitchFamily="18" charset="0"/>
              </a:rPr>
              <a:t>itle</a:t>
            </a:r>
            <a:endParaRPr lang="en-US" sz="3600" dirty="0">
              <a:latin typeface="Georgia" pitchFamily="18" charset="0"/>
            </a:endParaRPr>
          </a:p>
          <a:p>
            <a:pPr>
              <a:lnSpc>
                <a:spcPct val="90000"/>
              </a:lnSpc>
            </a:pPr>
            <a:r>
              <a:rPr lang="en-US" sz="3600" b="1" dirty="0">
                <a:latin typeface="Georgia" pitchFamily="18" charset="0"/>
              </a:rPr>
              <a:t>P</a:t>
            </a:r>
            <a:r>
              <a:rPr lang="en-US" sz="3600" dirty="0">
                <a:latin typeface="Georgia" pitchFamily="18" charset="0"/>
              </a:rPr>
              <a:t>araphrase</a:t>
            </a:r>
          </a:p>
          <a:p>
            <a:pPr>
              <a:lnSpc>
                <a:spcPct val="90000"/>
              </a:lnSpc>
            </a:pPr>
            <a:r>
              <a:rPr lang="en-US" sz="3600" b="1" dirty="0">
                <a:latin typeface="Georgia" pitchFamily="18" charset="0"/>
              </a:rPr>
              <a:t>C</a:t>
            </a:r>
            <a:r>
              <a:rPr lang="en-US" sz="3600" dirty="0">
                <a:latin typeface="Georgia" pitchFamily="18" charset="0"/>
              </a:rPr>
              <a:t>onnotation</a:t>
            </a:r>
          </a:p>
          <a:p>
            <a:pPr>
              <a:lnSpc>
                <a:spcPct val="90000"/>
              </a:lnSpc>
            </a:pPr>
            <a:r>
              <a:rPr lang="en-US" sz="3600" b="1" dirty="0">
                <a:latin typeface="Georgia" pitchFamily="18" charset="0"/>
              </a:rPr>
              <a:t>A</a:t>
            </a:r>
            <a:r>
              <a:rPr lang="en-US" sz="3600" dirty="0">
                <a:latin typeface="Georgia" pitchFamily="18" charset="0"/>
              </a:rPr>
              <a:t>ttitude</a:t>
            </a:r>
          </a:p>
          <a:p>
            <a:pPr>
              <a:lnSpc>
                <a:spcPct val="90000"/>
              </a:lnSpc>
            </a:pPr>
            <a:r>
              <a:rPr lang="en-US" sz="3600" b="1" dirty="0">
                <a:latin typeface="Georgia" pitchFamily="18" charset="0"/>
              </a:rPr>
              <a:t>S</a:t>
            </a:r>
            <a:r>
              <a:rPr lang="en-US" sz="3600" dirty="0">
                <a:latin typeface="Georgia" pitchFamily="18" charset="0"/>
              </a:rPr>
              <a:t>hifts</a:t>
            </a:r>
          </a:p>
          <a:p>
            <a:pPr>
              <a:lnSpc>
                <a:spcPct val="90000"/>
              </a:lnSpc>
            </a:pPr>
            <a:r>
              <a:rPr lang="en-US" sz="3600" b="1" dirty="0">
                <a:latin typeface="Georgia" pitchFamily="18" charset="0"/>
              </a:rPr>
              <a:t>T</a:t>
            </a:r>
            <a:r>
              <a:rPr lang="en-US" sz="3600" dirty="0">
                <a:latin typeface="Georgia" pitchFamily="18" charset="0"/>
              </a:rPr>
              <a:t>itle</a:t>
            </a:r>
          </a:p>
          <a:p>
            <a:pPr>
              <a:lnSpc>
                <a:spcPct val="90000"/>
              </a:lnSpc>
            </a:pPr>
            <a:r>
              <a:rPr lang="en-US" sz="3600" b="1" dirty="0">
                <a:latin typeface="Georgia" pitchFamily="18" charset="0"/>
              </a:rPr>
              <a:t>T</a:t>
            </a:r>
            <a:r>
              <a:rPr lang="en-US" sz="3600" dirty="0">
                <a:latin typeface="Georgia" pitchFamily="18" charset="0"/>
              </a:rPr>
              <a:t>heme</a:t>
            </a:r>
          </a:p>
          <a:p>
            <a:pPr marL="0" indent="0">
              <a:buNone/>
            </a:pPr>
            <a:endParaRPr lang="en-US" dirty="0"/>
          </a:p>
        </p:txBody>
      </p:sp>
      <p:pic>
        <p:nvPicPr>
          <p:cNvPr id="1026" name="Picture 2" descr="C:\Users\spedmgr\Desktop\iPhone Image 9461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828800"/>
            <a:ext cx="43434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pedmgr\Desktop\iPhone Image 9461E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4114800"/>
            <a:ext cx="4343400" cy="264621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105400" y="1828800"/>
            <a:ext cx="1104900" cy="220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62400" y="4114800"/>
            <a:ext cx="2171700" cy="2571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10300" y="1925782"/>
            <a:ext cx="952500" cy="45720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10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6784848" cy="1600200"/>
          </a:xfrm>
        </p:spPr>
        <p:txBody>
          <a:bodyPr/>
          <a:lstStyle/>
          <a:p>
            <a:r>
              <a:rPr lang="en-US" sz="8800" dirty="0" smtClean="0"/>
              <a:t>T</a:t>
            </a:r>
            <a:r>
              <a:rPr lang="en-US" dirty="0" smtClean="0"/>
              <a:t>itle:   “</a:t>
            </a:r>
            <a:r>
              <a:rPr lang="en-US" dirty="0" err="1" smtClean="0"/>
              <a:t>Abuelito</a:t>
            </a:r>
            <a:r>
              <a:rPr lang="en-US" dirty="0" smtClean="0"/>
              <a:t> Who”</a:t>
            </a:r>
            <a:endParaRPr lang="en-US" dirty="0"/>
          </a:p>
        </p:txBody>
      </p:sp>
      <p:sp>
        <p:nvSpPr>
          <p:cNvPr id="4" name="Text Placeholder 3"/>
          <p:cNvSpPr>
            <a:spLocks noGrp="1"/>
          </p:cNvSpPr>
          <p:nvPr>
            <p:ph type="body" sz="half" idx="2"/>
          </p:nvPr>
        </p:nvSpPr>
        <p:spPr>
          <a:xfrm>
            <a:off x="304800" y="2895600"/>
            <a:ext cx="7391400" cy="804862"/>
          </a:xfrm>
        </p:spPr>
        <p:txBody>
          <a:bodyPr>
            <a:noAutofit/>
          </a:bodyPr>
          <a:lstStyle/>
          <a:p>
            <a:pPr marL="571500" indent="-571500">
              <a:buFont typeface="Arial" pitchFamily="34" charset="0"/>
              <a:buChar char="•"/>
            </a:pPr>
            <a:r>
              <a:rPr lang="en-US" sz="3600" dirty="0" smtClean="0">
                <a:latin typeface="Georgia" pitchFamily="18" charset="0"/>
              </a:rPr>
              <a:t>What do you think</a:t>
            </a:r>
          </a:p>
          <a:p>
            <a:r>
              <a:rPr lang="en-US" sz="3600" dirty="0" smtClean="0">
                <a:latin typeface="Georgia" pitchFamily="18" charset="0"/>
              </a:rPr>
              <a:t> 	about when you </a:t>
            </a:r>
          </a:p>
          <a:p>
            <a:r>
              <a:rPr lang="en-US" sz="3600" dirty="0" smtClean="0">
                <a:latin typeface="Georgia" pitchFamily="18" charset="0"/>
              </a:rPr>
              <a:t>	read the title? </a:t>
            </a:r>
          </a:p>
          <a:p>
            <a:r>
              <a:rPr lang="en-US" sz="3200" dirty="0" smtClean="0">
                <a:latin typeface="Georgia" pitchFamily="18" charset="0"/>
              </a:rPr>
              <a:t>	</a:t>
            </a:r>
            <a:endParaRPr lang="en-US" sz="3600" b="1" dirty="0"/>
          </a:p>
        </p:txBody>
      </p:sp>
      <p:pic>
        <p:nvPicPr>
          <p:cNvPr id="2050" name="Picture 2" descr="C:\Users\spedmgr\Desktop\iPhone Image 9461F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5509" y="2095500"/>
            <a:ext cx="3429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6972300" y="2286000"/>
            <a:ext cx="1638300" cy="419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64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6781800" cy="1600200"/>
          </a:xfrm>
        </p:spPr>
        <p:txBody>
          <a:bodyPr/>
          <a:lstStyle/>
          <a:p>
            <a:r>
              <a:rPr lang="en-US" dirty="0"/>
              <a:t>HIDDEN </a:t>
            </a:r>
            <a:r>
              <a:rPr lang="en-US" dirty="0" smtClean="0"/>
              <a:t>STEP:</a:t>
            </a:r>
            <a:endParaRPr lang="en-US" dirty="0"/>
          </a:p>
        </p:txBody>
      </p:sp>
      <p:sp>
        <p:nvSpPr>
          <p:cNvPr id="3" name="Content Placeholder 2"/>
          <p:cNvSpPr>
            <a:spLocks noGrp="1"/>
          </p:cNvSpPr>
          <p:nvPr>
            <p:ph idx="1"/>
          </p:nvPr>
        </p:nvSpPr>
        <p:spPr>
          <a:xfrm>
            <a:off x="762000" y="2286000"/>
            <a:ext cx="7543800" cy="3886200"/>
          </a:xfrm>
        </p:spPr>
        <p:txBody>
          <a:bodyPr/>
          <a:lstStyle/>
          <a:p>
            <a:r>
              <a:rPr lang="en-US" sz="4400" dirty="0"/>
              <a:t>Before you move to the next step, now is the time to </a:t>
            </a:r>
            <a:r>
              <a:rPr lang="en-US" sz="4400" b="1" dirty="0">
                <a:solidFill>
                  <a:schemeClr val="accent1"/>
                </a:solidFill>
              </a:rPr>
              <a:t>READ THE POEM!</a:t>
            </a:r>
            <a:r>
              <a:rPr lang="en-US" sz="4400" dirty="0">
                <a:solidFill>
                  <a:schemeClr val="accent1"/>
                </a:solidFill>
              </a:rPr>
              <a:t> </a:t>
            </a:r>
            <a:r>
              <a:rPr lang="en-US" sz="4400" dirty="0">
                <a:solidFill>
                  <a:srgbClr val="FF0000"/>
                </a:solidFill>
              </a:rPr>
              <a:t> </a:t>
            </a:r>
            <a:r>
              <a:rPr lang="en-US" sz="4400" dirty="0"/>
              <a:t>This is the most important part of the process.</a:t>
            </a:r>
          </a:p>
          <a:p>
            <a:pPr marL="0" indent="0">
              <a:buNone/>
            </a:pPr>
            <a:endParaRPr lang="en-US" dirty="0"/>
          </a:p>
        </p:txBody>
      </p:sp>
    </p:spTree>
    <p:extLst>
      <p:ext uri="{BB962C8B-B14F-4D97-AF65-F5344CB8AC3E}">
        <p14:creationId xmlns:p14="http://schemas.microsoft.com/office/powerpoint/2010/main" val="12703606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1209</TotalTime>
  <Words>924</Words>
  <Application>Microsoft Office PowerPoint</Application>
  <PresentationFormat>On-screen Show (4:3)</PresentationFormat>
  <Paragraphs>209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NewsPrint</vt:lpstr>
      <vt:lpstr>“Abuelito Who”</vt:lpstr>
      <vt:lpstr>PowerPoint Presentation</vt:lpstr>
      <vt:lpstr>Who is Sandra Cisneros?</vt:lpstr>
      <vt:lpstr>Benefits of Using a Lap Book</vt:lpstr>
      <vt:lpstr>Lap Book Examples  (Oct. 15th)</vt:lpstr>
      <vt:lpstr>Vocabulary Preview</vt:lpstr>
      <vt:lpstr>Analyzing the Poem : TPCASTT</vt:lpstr>
      <vt:lpstr>Title:   “Abuelito Who”</vt:lpstr>
      <vt:lpstr>HIDDEN STEP:</vt:lpstr>
      <vt:lpstr>“Abuelito Who” by Sandra Cisneros </vt:lpstr>
      <vt:lpstr>Paraphrase:</vt:lpstr>
      <vt:lpstr>Connotation:</vt:lpstr>
      <vt:lpstr>Questions:</vt:lpstr>
      <vt:lpstr>ATTITUDE / SHIFT</vt:lpstr>
      <vt:lpstr>    Title</vt:lpstr>
      <vt:lpstr> Theme</vt:lpstr>
      <vt:lpstr> Activity </vt:lpstr>
      <vt:lpstr>Student  Activity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“Abuelito Who”</dc:title>
  <dc:creator>spedmgr</dc:creator>
  <cp:lastModifiedBy>esc-ltcart1</cp:lastModifiedBy>
  <cp:revision>68</cp:revision>
  <dcterms:created xsi:type="dcterms:W3CDTF">2012-10-01T19:26:32Z</dcterms:created>
  <dcterms:modified xsi:type="dcterms:W3CDTF">2014-05-13T19:03:12Z</dcterms:modified>
</cp:coreProperties>
</file>